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82"/>
  </p:notesMasterIdLst>
  <p:sldIdLst>
    <p:sldId id="256" r:id="rId2"/>
    <p:sldId id="258" r:id="rId3"/>
    <p:sldId id="257" r:id="rId4"/>
    <p:sldId id="320" r:id="rId5"/>
    <p:sldId id="336" r:id="rId6"/>
    <p:sldId id="323" r:id="rId7"/>
    <p:sldId id="324" r:id="rId8"/>
    <p:sldId id="337" r:id="rId9"/>
    <p:sldId id="326" r:id="rId10"/>
    <p:sldId id="354" r:id="rId11"/>
    <p:sldId id="355" r:id="rId12"/>
    <p:sldId id="356" r:id="rId13"/>
    <p:sldId id="357" r:id="rId14"/>
    <p:sldId id="259" r:id="rId15"/>
    <p:sldId id="264" r:id="rId16"/>
    <p:sldId id="265" r:id="rId17"/>
    <p:sldId id="266" r:id="rId18"/>
    <p:sldId id="338" r:id="rId19"/>
    <p:sldId id="339" r:id="rId20"/>
    <p:sldId id="340" r:id="rId21"/>
    <p:sldId id="260" r:id="rId22"/>
    <p:sldId id="261" r:id="rId23"/>
    <p:sldId id="270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3" r:id="rId34"/>
    <p:sldId id="281" r:id="rId35"/>
    <p:sldId id="282" r:id="rId36"/>
    <p:sldId id="271" r:id="rId37"/>
    <p:sldId id="341" r:id="rId38"/>
    <p:sldId id="342" r:id="rId39"/>
    <p:sldId id="286" r:id="rId40"/>
    <p:sldId id="287" r:id="rId41"/>
    <p:sldId id="289" r:id="rId42"/>
    <p:sldId id="294" r:id="rId43"/>
    <p:sldId id="343" r:id="rId44"/>
    <p:sldId id="344" r:id="rId45"/>
    <p:sldId id="291" r:id="rId46"/>
    <p:sldId id="292" r:id="rId47"/>
    <p:sldId id="293" r:id="rId48"/>
    <p:sldId id="298" r:id="rId49"/>
    <p:sldId id="351" r:id="rId50"/>
    <p:sldId id="300" r:id="rId51"/>
    <p:sldId id="299" r:id="rId52"/>
    <p:sldId id="302" r:id="rId53"/>
    <p:sldId id="345" r:id="rId54"/>
    <p:sldId id="346" r:id="rId55"/>
    <p:sldId id="347" r:id="rId56"/>
    <p:sldId id="358" r:id="rId57"/>
    <p:sldId id="306" r:id="rId58"/>
    <p:sldId id="262" r:id="rId59"/>
    <p:sldId id="348" r:id="rId60"/>
    <p:sldId id="309" r:id="rId61"/>
    <p:sldId id="349" r:id="rId62"/>
    <p:sldId id="310" r:id="rId63"/>
    <p:sldId id="312" r:id="rId64"/>
    <p:sldId id="313" r:id="rId65"/>
    <p:sldId id="352" r:id="rId66"/>
    <p:sldId id="353" r:id="rId67"/>
    <p:sldId id="314" r:id="rId68"/>
    <p:sldId id="350" r:id="rId69"/>
    <p:sldId id="330" r:id="rId70"/>
    <p:sldId id="331" r:id="rId71"/>
    <p:sldId id="332" r:id="rId72"/>
    <p:sldId id="333" r:id="rId73"/>
    <p:sldId id="334" r:id="rId74"/>
    <p:sldId id="335" r:id="rId75"/>
    <p:sldId id="317" r:id="rId76"/>
    <p:sldId id="327" r:id="rId77"/>
    <p:sldId id="319" r:id="rId78"/>
    <p:sldId id="328" r:id="rId79"/>
    <p:sldId id="329" r:id="rId80"/>
    <p:sldId id="263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86691" autoAdjust="0"/>
  </p:normalViewPr>
  <p:slideViewPr>
    <p:cSldViewPr>
      <p:cViewPr varScale="1">
        <p:scale>
          <a:sx n="108" d="100"/>
          <a:sy n="108" d="100"/>
        </p:scale>
        <p:origin x="17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4" Type="http://schemas.openxmlformats.org/officeDocument/2006/relationships/image" Target="../media/image9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svg"/><Relationship Id="rId1" Type="http://schemas.openxmlformats.org/officeDocument/2006/relationships/image" Target="../media/image94.png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9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svg"/><Relationship Id="rId1" Type="http://schemas.openxmlformats.org/officeDocument/2006/relationships/image" Target="../media/image90.png"/><Relationship Id="rId4" Type="http://schemas.openxmlformats.org/officeDocument/2006/relationships/image" Target="../media/image9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svg"/><Relationship Id="rId1" Type="http://schemas.openxmlformats.org/officeDocument/2006/relationships/image" Target="../media/image94.png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9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CE687D-B416-4208-B48F-F776ED1C35B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16F8EBD-2266-4645-AEFC-97E2FAAF1AC7}">
      <dgm:prSet/>
      <dgm:spPr/>
      <dgm:t>
        <a:bodyPr/>
        <a:lstStyle/>
        <a:p>
          <a:r>
            <a:rPr lang="en-US"/>
            <a:t>(*)  is a </a:t>
          </a:r>
          <a:r>
            <a:rPr lang="en-US" b="1"/>
            <a:t>trilinear relation in the coordinates </a:t>
          </a:r>
          <a:r>
            <a:rPr lang="en-US"/>
            <a:t>of the image elements (points and lines). </a:t>
          </a:r>
        </a:p>
      </dgm:t>
    </dgm:pt>
    <dgm:pt modelId="{1C480B0E-4591-460A-BE16-877748E8B0F2}" type="parTrans" cxnId="{8471F52B-5927-4B12-9FA9-21266976CF1E}">
      <dgm:prSet/>
      <dgm:spPr/>
      <dgm:t>
        <a:bodyPr/>
        <a:lstStyle/>
        <a:p>
          <a:endParaRPr lang="en-US"/>
        </a:p>
      </dgm:t>
    </dgm:pt>
    <dgm:pt modelId="{A5C635DD-B4BC-4FDD-A11E-EAED460EC1AB}" type="sibTrans" cxnId="{8471F52B-5927-4B12-9FA9-21266976CF1E}">
      <dgm:prSet/>
      <dgm:spPr/>
      <dgm:t>
        <a:bodyPr/>
        <a:lstStyle/>
        <a:p>
          <a:endParaRPr lang="en-US"/>
        </a:p>
      </dgm:t>
    </dgm:pt>
    <dgm:pt modelId="{105FBCF6-DA48-46B0-BF49-A7548F1BD140}">
      <dgm:prSet/>
      <dgm:spPr/>
      <dgm:t>
        <a:bodyPr/>
        <a:lstStyle/>
        <a:p>
          <a:r>
            <a:rPr lang="en-US" b="1"/>
            <a:t>Tri</a:t>
          </a:r>
          <a:r>
            <a:rPr lang="en-US"/>
            <a:t>- since every monomial in the relation involves a coordinate from each of the three image elements involved</a:t>
          </a:r>
        </a:p>
      </dgm:t>
    </dgm:pt>
    <dgm:pt modelId="{A9AA3374-877E-4306-8433-F32B8AE6FEDA}" type="parTrans" cxnId="{798F05B7-A39A-4D2D-9E6E-8019A958E5CD}">
      <dgm:prSet/>
      <dgm:spPr/>
      <dgm:t>
        <a:bodyPr/>
        <a:lstStyle/>
        <a:p>
          <a:endParaRPr lang="en-US"/>
        </a:p>
      </dgm:t>
    </dgm:pt>
    <dgm:pt modelId="{09B788E5-15F8-4F0E-80DF-97CD99879D26}" type="sibTrans" cxnId="{798F05B7-A39A-4D2D-9E6E-8019A958E5CD}">
      <dgm:prSet/>
      <dgm:spPr/>
      <dgm:t>
        <a:bodyPr/>
        <a:lstStyle/>
        <a:p>
          <a:endParaRPr lang="en-US"/>
        </a:p>
      </dgm:t>
    </dgm:pt>
    <dgm:pt modelId="{DC0F1885-3D1E-4498-B50E-12F193CC7B3D}">
      <dgm:prSet/>
      <dgm:spPr/>
      <dgm:t>
        <a:bodyPr/>
        <a:lstStyle/>
        <a:p>
          <a:r>
            <a:rPr lang="en-US" b="1"/>
            <a:t>linear</a:t>
          </a:r>
          <a:r>
            <a:rPr lang="en-US"/>
            <a:t> because the relations are linear in each of the algebraic entities (i.e. the three “arguments” of the tensor). </a:t>
          </a:r>
        </a:p>
      </dgm:t>
    </dgm:pt>
    <dgm:pt modelId="{34180780-987B-41D3-95DB-6DCCC1E2DC21}" type="parTrans" cxnId="{33C5CA0C-4B0D-4966-BEA2-28F798C7FEA2}">
      <dgm:prSet/>
      <dgm:spPr/>
      <dgm:t>
        <a:bodyPr/>
        <a:lstStyle/>
        <a:p>
          <a:endParaRPr lang="en-US"/>
        </a:p>
      </dgm:t>
    </dgm:pt>
    <dgm:pt modelId="{AF02F132-28D9-4BA1-B566-3E7B757A2E8D}" type="sibTrans" cxnId="{33C5CA0C-4B0D-4966-BEA2-28F798C7FEA2}">
      <dgm:prSet/>
      <dgm:spPr/>
      <dgm:t>
        <a:bodyPr/>
        <a:lstStyle/>
        <a:p>
          <a:endParaRPr lang="en-US"/>
        </a:p>
      </dgm:t>
    </dgm:pt>
    <dgm:pt modelId="{FDBC7B9C-355A-4584-82A1-85705CE5C5B2}" type="pres">
      <dgm:prSet presAssocID="{37CE687D-B416-4208-B48F-F776ED1C35B9}" presName="root" presStyleCnt="0">
        <dgm:presLayoutVars>
          <dgm:dir/>
          <dgm:resizeHandles val="exact"/>
        </dgm:presLayoutVars>
      </dgm:prSet>
      <dgm:spPr/>
    </dgm:pt>
    <dgm:pt modelId="{31174F41-1327-4583-AB43-D8FEC78332D9}" type="pres">
      <dgm:prSet presAssocID="{716F8EBD-2266-4645-AEFC-97E2FAAF1AC7}" presName="compNode" presStyleCnt="0"/>
      <dgm:spPr/>
    </dgm:pt>
    <dgm:pt modelId="{589FB3D9-4128-4BF9-B8CD-36AEA523025B}" type="pres">
      <dgm:prSet presAssocID="{716F8EBD-2266-4645-AEFC-97E2FAAF1AC7}" presName="bgRect" presStyleLbl="bgShp" presStyleIdx="0" presStyleCnt="3"/>
      <dgm:spPr/>
    </dgm:pt>
    <dgm:pt modelId="{2E677905-AADA-485F-B228-8C0F595ACEA2}" type="pres">
      <dgm:prSet presAssocID="{716F8EBD-2266-4645-AEFC-97E2FAAF1AC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F334E577-AD9E-48D3-A27E-BF17A626EDE6}" type="pres">
      <dgm:prSet presAssocID="{716F8EBD-2266-4645-AEFC-97E2FAAF1AC7}" presName="spaceRect" presStyleCnt="0"/>
      <dgm:spPr/>
    </dgm:pt>
    <dgm:pt modelId="{F2BCE059-1586-43E2-84D6-1F919752E491}" type="pres">
      <dgm:prSet presAssocID="{716F8EBD-2266-4645-AEFC-97E2FAAF1AC7}" presName="parTx" presStyleLbl="revTx" presStyleIdx="0" presStyleCnt="3">
        <dgm:presLayoutVars>
          <dgm:chMax val="0"/>
          <dgm:chPref val="0"/>
        </dgm:presLayoutVars>
      </dgm:prSet>
      <dgm:spPr/>
    </dgm:pt>
    <dgm:pt modelId="{765D33F0-BB18-494E-804F-12937C584FF7}" type="pres">
      <dgm:prSet presAssocID="{A5C635DD-B4BC-4FDD-A11E-EAED460EC1AB}" presName="sibTrans" presStyleCnt="0"/>
      <dgm:spPr/>
    </dgm:pt>
    <dgm:pt modelId="{7D47E392-CFEF-43FB-BEEA-182B6770B45C}" type="pres">
      <dgm:prSet presAssocID="{105FBCF6-DA48-46B0-BF49-A7548F1BD140}" presName="compNode" presStyleCnt="0"/>
      <dgm:spPr/>
    </dgm:pt>
    <dgm:pt modelId="{DD8ABEAE-0A81-48F0-B5F1-7CEAE367FA90}" type="pres">
      <dgm:prSet presAssocID="{105FBCF6-DA48-46B0-BF49-A7548F1BD140}" presName="bgRect" presStyleLbl="bgShp" presStyleIdx="1" presStyleCnt="3"/>
      <dgm:spPr/>
    </dgm:pt>
    <dgm:pt modelId="{84A1F6D2-22BA-477F-A5C4-EC157668EDF3}" type="pres">
      <dgm:prSet presAssocID="{105FBCF6-DA48-46B0-BF49-A7548F1BD14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943123B7-8478-49B5-B61E-1993F22F2D8E}" type="pres">
      <dgm:prSet presAssocID="{105FBCF6-DA48-46B0-BF49-A7548F1BD140}" presName="spaceRect" presStyleCnt="0"/>
      <dgm:spPr/>
    </dgm:pt>
    <dgm:pt modelId="{52306964-053F-4228-A052-4E5921FF799B}" type="pres">
      <dgm:prSet presAssocID="{105FBCF6-DA48-46B0-BF49-A7548F1BD140}" presName="parTx" presStyleLbl="revTx" presStyleIdx="1" presStyleCnt="3">
        <dgm:presLayoutVars>
          <dgm:chMax val="0"/>
          <dgm:chPref val="0"/>
        </dgm:presLayoutVars>
      </dgm:prSet>
      <dgm:spPr/>
    </dgm:pt>
    <dgm:pt modelId="{9A4F454B-0471-46BB-B4D2-A2C51AA1DE3E}" type="pres">
      <dgm:prSet presAssocID="{09B788E5-15F8-4F0E-80DF-97CD99879D26}" presName="sibTrans" presStyleCnt="0"/>
      <dgm:spPr/>
    </dgm:pt>
    <dgm:pt modelId="{49C36194-0E80-4679-9439-5F9E26CCF5CD}" type="pres">
      <dgm:prSet presAssocID="{DC0F1885-3D1E-4498-B50E-12F193CC7B3D}" presName="compNode" presStyleCnt="0"/>
      <dgm:spPr/>
    </dgm:pt>
    <dgm:pt modelId="{0E89F436-C134-4DDF-B9EC-8A4B6EE2543B}" type="pres">
      <dgm:prSet presAssocID="{DC0F1885-3D1E-4498-B50E-12F193CC7B3D}" presName="bgRect" presStyleLbl="bgShp" presStyleIdx="2" presStyleCnt="3"/>
      <dgm:spPr/>
    </dgm:pt>
    <dgm:pt modelId="{D46A6E27-048B-413A-8DD9-6BF72F09C1AD}" type="pres">
      <dgm:prSet presAssocID="{DC0F1885-3D1E-4498-B50E-12F193CC7B3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Lines"/>
        </a:ext>
      </dgm:extLst>
    </dgm:pt>
    <dgm:pt modelId="{38A99395-C24F-47E7-B311-9C4EF79DF863}" type="pres">
      <dgm:prSet presAssocID="{DC0F1885-3D1E-4498-B50E-12F193CC7B3D}" presName="spaceRect" presStyleCnt="0"/>
      <dgm:spPr/>
    </dgm:pt>
    <dgm:pt modelId="{0C9873C4-6A38-4E9F-8359-199F8AF974B4}" type="pres">
      <dgm:prSet presAssocID="{DC0F1885-3D1E-4498-B50E-12F193CC7B3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3C5CA0C-4B0D-4966-BEA2-28F798C7FEA2}" srcId="{37CE687D-B416-4208-B48F-F776ED1C35B9}" destId="{DC0F1885-3D1E-4498-B50E-12F193CC7B3D}" srcOrd="2" destOrd="0" parTransId="{34180780-987B-41D3-95DB-6DCCC1E2DC21}" sibTransId="{AF02F132-28D9-4BA1-B566-3E7B757A2E8D}"/>
    <dgm:cxn modelId="{8471F52B-5927-4B12-9FA9-21266976CF1E}" srcId="{37CE687D-B416-4208-B48F-F776ED1C35B9}" destId="{716F8EBD-2266-4645-AEFC-97E2FAAF1AC7}" srcOrd="0" destOrd="0" parTransId="{1C480B0E-4591-460A-BE16-877748E8B0F2}" sibTransId="{A5C635DD-B4BC-4FDD-A11E-EAED460EC1AB}"/>
    <dgm:cxn modelId="{CFED926F-2F31-4565-85DD-68964931B22E}" type="presOf" srcId="{716F8EBD-2266-4645-AEFC-97E2FAAF1AC7}" destId="{F2BCE059-1586-43E2-84D6-1F919752E491}" srcOrd="0" destOrd="0" presId="urn:microsoft.com/office/officeart/2018/2/layout/IconVerticalSolidList"/>
    <dgm:cxn modelId="{C9080FAD-A8C1-4110-B0EF-C1B84887E331}" type="presOf" srcId="{DC0F1885-3D1E-4498-B50E-12F193CC7B3D}" destId="{0C9873C4-6A38-4E9F-8359-199F8AF974B4}" srcOrd="0" destOrd="0" presId="urn:microsoft.com/office/officeart/2018/2/layout/IconVerticalSolidList"/>
    <dgm:cxn modelId="{798F05B7-A39A-4D2D-9E6E-8019A958E5CD}" srcId="{37CE687D-B416-4208-B48F-F776ED1C35B9}" destId="{105FBCF6-DA48-46B0-BF49-A7548F1BD140}" srcOrd="1" destOrd="0" parTransId="{A9AA3374-877E-4306-8433-F32B8AE6FEDA}" sibTransId="{09B788E5-15F8-4F0E-80DF-97CD99879D26}"/>
    <dgm:cxn modelId="{F84C37D7-B346-449D-9D4E-882AA27112F3}" type="presOf" srcId="{37CE687D-B416-4208-B48F-F776ED1C35B9}" destId="{FDBC7B9C-355A-4584-82A1-85705CE5C5B2}" srcOrd="0" destOrd="0" presId="urn:microsoft.com/office/officeart/2018/2/layout/IconVerticalSolidList"/>
    <dgm:cxn modelId="{50D62FEB-820F-4807-91E6-F9E8090062EB}" type="presOf" srcId="{105FBCF6-DA48-46B0-BF49-A7548F1BD140}" destId="{52306964-053F-4228-A052-4E5921FF799B}" srcOrd="0" destOrd="0" presId="urn:microsoft.com/office/officeart/2018/2/layout/IconVerticalSolidList"/>
    <dgm:cxn modelId="{6AC480D4-BFF3-4C35-BAD4-8D55A811C722}" type="presParOf" srcId="{FDBC7B9C-355A-4584-82A1-85705CE5C5B2}" destId="{31174F41-1327-4583-AB43-D8FEC78332D9}" srcOrd="0" destOrd="0" presId="urn:microsoft.com/office/officeart/2018/2/layout/IconVerticalSolidList"/>
    <dgm:cxn modelId="{3E806804-AF6D-4A01-BA29-E008DAD7058B}" type="presParOf" srcId="{31174F41-1327-4583-AB43-D8FEC78332D9}" destId="{589FB3D9-4128-4BF9-B8CD-36AEA523025B}" srcOrd="0" destOrd="0" presId="urn:microsoft.com/office/officeart/2018/2/layout/IconVerticalSolidList"/>
    <dgm:cxn modelId="{C92752B8-3D33-4D99-9D93-D1B5042AB4CF}" type="presParOf" srcId="{31174F41-1327-4583-AB43-D8FEC78332D9}" destId="{2E677905-AADA-485F-B228-8C0F595ACEA2}" srcOrd="1" destOrd="0" presId="urn:microsoft.com/office/officeart/2018/2/layout/IconVerticalSolidList"/>
    <dgm:cxn modelId="{36D79274-AB20-4AF4-B42A-75C98E2535D4}" type="presParOf" srcId="{31174F41-1327-4583-AB43-D8FEC78332D9}" destId="{F334E577-AD9E-48D3-A27E-BF17A626EDE6}" srcOrd="2" destOrd="0" presId="urn:microsoft.com/office/officeart/2018/2/layout/IconVerticalSolidList"/>
    <dgm:cxn modelId="{2F776AD2-9BCA-485D-9A24-16B45C356DCF}" type="presParOf" srcId="{31174F41-1327-4583-AB43-D8FEC78332D9}" destId="{F2BCE059-1586-43E2-84D6-1F919752E491}" srcOrd="3" destOrd="0" presId="urn:microsoft.com/office/officeart/2018/2/layout/IconVerticalSolidList"/>
    <dgm:cxn modelId="{E0014408-A18F-4810-816D-06A8487A4F22}" type="presParOf" srcId="{FDBC7B9C-355A-4584-82A1-85705CE5C5B2}" destId="{765D33F0-BB18-494E-804F-12937C584FF7}" srcOrd="1" destOrd="0" presId="urn:microsoft.com/office/officeart/2018/2/layout/IconVerticalSolidList"/>
    <dgm:cxn modelId="{86F6ED41-9DAF-43CA-BE0D-2B590E5AFB3C}" type="presParOf" srcId="{FDBC7B9C-355A-4584-82A1-85705CE5C5B2}" destId="{7D47E392-CFEF-43FB-BEEA-182B6770B45C}" srcOrd="2" destOrd="0" presId="urn:microsoft.com/office/officeart/2018/2/layout/IconVerticalSolidList"/>
    <dgm:cxn modelId="{A0FAF1B6-0F61-422F-8E2D-986E2031E2D7}" type="presParOf" srcId="{7D47E392-CFEF-43FB-BEEA-182B6770B45C}" destId="{DD8ABEAE-0A81-48F0-B5F1-7CEAE367FA90}" srcOrd="0" destOrd="0" presId="urn:microsoft.com/office/officeart/2018/2/layout/IconVerticalSolidList"/>
    <dgm:cxn modelId="{3E8A89BB-9196-4F76-8B3E-4A72663C6425}" type="presParOf" srcId="{7D47E392-CFEF-43FB-BEEA-182B6770B45C}" destId="{84A1F6D2-22BA-477F-A5C4-EC157668EDF3}" srcOrd="1" destOrd="0" presId="urn:microsoft.com/office/officeart/2018/2/layout/IconVerticalSolidList"/>
    <dgm:cxn modelId="{B61A22B6-7CE9-49D3-B8B6-B36A2C6B0277}" type="presParOf" srcId="{7D47E392-CFEF-43FB-BEEA-182B6770B45C}" destId="{943123B7-8478-49B5-B61E-1993F22F2D8E}" srcOrd="2" destOrd="0" presId="urn:microsoft.com/office/officeart/2018/2/layout/IconVerticalSolidList"/>
    <dgm:cxn modelId="{2EF3B53A-3A73-4C10-9B42-94F0D8581C7F}" type="presParOf" srcId="{7D47E392-CFEF-43FB-BEEA-182B6770B45C}" destId="{52306964-053F-4228-A052-4E5921FF799B}" srcOrd="3" destOrd="0" presId="urn:microsoft.com/office/officeart/2018/2/layout/IconVerticalSolidList"/>
    <dgm:cxn modelId="{6E7D074A-34C5-464C-BA12-78BB63BEB7CB}" type="presParOf" srcId="{FDBC7B9C-355A-4584-82A1-85705CE5C5B2}" destId="{9A4F454B-0471-46BB-B4D2-A2C51AA1DE3E}" srcOrd="3" destOrd="0" presId="urn:microsoft.com/office/officeart/2018/2/layout/IconVerticalSolidList"/>
    <dgm:cxn modelId="{828463CC-884D-4E90-AEE7-16BB0B5F7C45}" type="presParOf" srcId="{FDBC7B9C-355A-4584-82A1-85705CE5C5B2}" destId="{49C36194-0E80-4679-9439-5F9E26CCF5CD}" srcOrd="4" destOrd="0" presId="urn:microsoft.com/office/officeart/2018/2/layout/IconVerticalSolidList"/>
    <dgm:cxn modelId="{412B945D-BC47-4420-8FEA-86D0E3696B5B}" type="presParOf" srcId="{49C36194-0E80-4679-9439-5F9E26CCF5CD}" destId="{0E89F436-C134-4DDF-B9EC-8A4B6EE2543B}" srcOrd="0" destOrd="0" presId="urn:microsoft.com/office/officeart/2018/2/layout/IconVerticalSolidList"/>
    <dgm:cxn modelId="{D9B34E4E-B8E2-42DA-85F0-666A793C6EAB}" type="presParOf" srcId="{49C36194-0E80-4679-9439-5F9E26CCF5CD}" destId="{D46A6E27-048B-413A-8DD9-6BF72F09C1AD}" srcOrd="1" destOrd="0" presId="urn:microsoft.com/office/officeart/2018/2/layout/IconVerticalSolidList"/>
    <dgm:cxn modelId="{0D9EFB9C-D19F-425A-8E12-F41640377EED}" type="presParOf" srcId="{49C36194-0E80-4679-9439-5F9E26CCF5CD}" destId="{38A99395-C24F-47E7-B311-9C4EF79DF863}" srcOrd="2" destOrd="0" presId="urn:microsoft.com/office/officeart/2018/2/layout/IconVerticalSolidList"/>
    <dgm:cxn modelId="{14FEE546-74B8-4304-8DF0-A293AEE5CB9A}" type="presParOf" srcId="{49C36194-0E80-4679-9439-5F9E26CCF5CD}" destId="{0C9873C4-6A38-4E9F-8359-199F8AF974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8D9939-5543-47E7-BECD-499410CDA56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A8C687B-0226-4E70-983B-D8542A8592B1}">
      <dgm:prSet custT="1"/>
      <dgm:spPr/>
      <dgm:t>
        <a:bodyPr/>
        <a:lstStyle/>
        <a:p>
          <a:r>
            <a:rPr lang="en-US" sz="1400" dirty="0"/>
            <a:t>On our project we used </a:t>
          </a:r>
          <a:r>
            <a:rPr lang="en-US" sz="1400" b="1" dirty="0"/>
            <a:t>A linear method based on direct solution of a set of linear equations</a:t>
          </a:r>
          <a:r>
            <a:rPr lang="en-US" sz="1400" dirty="0"/>
            <a:t>. </a:t>
          </a:r>
        </a:p>
      </dgm:t>
    </dgm:pt>
    <dgm:pt modelId="{6C3CC177-417F-49A0-9862-979ABEED93E8}" type="parTrans" cxnId="{F26E0B96-CD9E-45AE-A909-EC5D466320D9}">
      <dgm:prSet/>
      <dgm:spPr/>
      <dgm:t>
        <a:bodyPr/>
        <a:lstStyle/>
        <a:p>
          <a:endParaRPr lang="en-US"/>
        </a:p>
      </dgm:t>
    </dgm:pt>
    <dgm:pt modelId="{26D26D62-65F0-42C8-AB62-AF3A22C3DD99}" type="sibTrans" cxnId="{F26E0B96-CD9E-45AE-A909-EC5D466320D9}">
      <dgm:prSet/>
      <dgm:spPr/>
      <dgm:t>
        <a:bodyPr/>
        <a:lstStyle/>
        <a:p>
          <a:endParaRPr lang="en-US"/>
        </a:p>
      </dgm:t>
    </dgm:pt>
    <dgm:pt modelId="{B992EE69-E6F2-4BB4-A3E3-29E8339ABC1E}">
      <dgm:prSet custT="1"/>
      <dgm:spPr/>
      <dgm:t>
        <a:bodyPr/>
        <a:lstStyle/>
        <a:p>
          <a:r>
            <a:rPr lang="en-US" sz="1200" dirty="0"/>
            <a:t>There are more accurate methods such as An </a:t>
          </a:r>
          <a:r>
            <a:rPr lang="en-US" sz="1200" b="1" dirty="0"/>
            <a:t>iterative method, that minimizes the algebraic error</a:t>
          </a:r>
          <a:r>
            <a:rPr lang="en-US" sz="1200" dirty="0"/>
            <a:t>(Section 16.3 in the book), An iterative method that </a:t>
          </a:r>
          <a:r>
            <a:rPr lang="en-US" sz="1200" b="1" dirty="0"/>
            <a:t>minimizes geometric error </a:t>
          </a:r>
          <a:r>
            <a:rPr lang="en-US" sz="1200" dirty="0"/>
            <a:t>(the </a:t>
          </a:r>
          <a:r>
            <a:rPr lang="en-US" sz="1200" b="1" dirty="0"/>
            <a:t>“Gold Standard” method</a:t>
          </a:r>
          <a:r>
            <a:rPr lang="en-US" sz="1200" dirty="0"/>
            <a:t>) (section 16.4.1),and </a:t>
          </a:r>
          <a:r>
            <a:rPr lang="en-US" sz="1200" b="1" dirty="0"/>
            <a:t>Robust</a:t>
          </a:r>
          <a:r>
            <a:rPr lang="en-US" sz="1200" dirty="0"/>
            <a:t> </a:t>
          </a:r>
          <a:r>
            <a:rPr lang="en-US" sz="1200" b="1" dirty="0"/>
            <a:t>estimation based on RANSAC</a:t>
          </a:r>
          <a:r>
            <a:rPr lang="en-US" sz="1200" dirty="0"/>
            <a:t> (section 16.6).</a:t>
          </a:r>
        </a:p>
      </dgm:t>
    </dgm:pt>
    <dgm:pt modelId="{C6264D4A-B7E8-4FCA-B90C-490D47549ED7}" type="parTrans" cxnId="{C74C22BC-A4C8-4819-81E1-E24E33846E4D}">
      <dgm:prSet/>
      <dgm:spPr/>
      <dgm:t>
        <a:bodyPr/>
        <a:lstStyle/>
        <a:p>
          <a:endParaRPr lang="en-US"/>
        </a:p>
      </dgm:t>
    </dgm:pt>
    <dgm:pt modelId="{DC256A60-DC1E-41BF-B6AF-9410DE382E1D}" type="sibTrans" cxnId="{C74C22BC-A4C8-4819-81E1-E24E33846E4D}">
      <dgm:prSet/>
      <dgm:spPr/>
      <dgm:t>
        <a:bodyPr/>
        <a:lstStyle/>
        <a:p>
          <a:endParaRPr lang="en-US"/>
        </a:p>
      </dgm:t>
    </dgm:pt>
    <dgm:pt modelId="{8760D10D-E87A-4CF2-BF48-4812DA2F5AB9}" type="pres">
      <dgm:prSet presAssocID="{FD8D9939-5543-47E7-BECD-499410CDA56F}" presName="root" presStyleCnt="0">
        <dgm:presLayoutVars>
          <dgm:dir/>
          <dgm:resizeHandles val="exact"/>
        </dgm:presLayoutVars>
      </dgm:prSet>
      <dgm:spPr/>
    </dgm:pt>
    <dgm:pt modelId="{972B218C-7A0A-4FEB-B0FC-EDAF5645C075}" type="pres">
      <dgm:prSet presAssocID="{EA8C687B-0226-4E70-983B-D8542A8592B1}" presName="compNode" presStyleCnt="0"/>
      <dgm:spPr/>
    </dgm:pt>
    <dgm:pt modelId="{2AA2B851-224C-437E-BD72-EF51AA88700E}" type="pres">
      <dgm:prSet presAssocID="{EA8C687B-0226-4E70-983B-D8542A8592B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01DA8FD-E4B7-40EF-BB87-7149BE9D20D1}" type="pres">
      <dgm:prSet presAssocID="{EA8C687B-0226-4E70-983B-D8542A8592B1}" presName="spaceRect" presStyleCnt="0"/>
      <dgm:spPr/>
    </dgm:pt>
    <dgm:pt modelId="{CC479B1B-6728-4B20-9213-AFAC12181220}" type="pres">
      <dgm:prSet presAssocID="{EA8C687B-0226-4E70-983B-D8542A8592B1}" presName="textRect" presStyleLbl="revTx" presStyleIdx="0" presStyleCnt="2">
        <dgm:presLayoutVars>
          <dgm:chMax val="1"/>
          <dgm:chPref val="1"/>
        </dgm:presLayoutVars>
      </dgm:prSet>
      <dgm:spPr/>
    </dgm:pt>
    <dgm:pt modelId="{7BF3FB3F-387D-4F06-9A6B-9744651E35C3}" type="pres">
      <dgm:prSet presAssocID="{26D26D62-65F0-42C8-AB62-AF3A22C3DD99}" presName="sibTrans" presStyleCnt="0"/>
      <dgm:spPr/>
    </dgm:pt>
    <dgm:pt modelId="{E01C15E1-ABDB-4BBE-A397-C493D2A0AE58}" type="pres">
      <dgm:prSet presAssocID="{B992EE69-E6F2-4BB4-A3E3-29E8339ABC1E}" presName="compNode" presStyleCnt="0"/>
      <dgm:spPr/>
    </dgm:pt>
    <dgm:pt modelId="{0680CE95-8EC4-4932-90E4-4F28C713F279}" type="pres">
      <dgm:prSet presAssocID="{B992EE69-E6F2-4BB4-A3E3-29E8339ABC1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F2338C36-F238-4F22-9FDD-AA5C179BF059}" type="pres">
      <dgm:prSet presAssocID="{B992EE69-E6F2-4BB4-A3E3-29E8339ABC1E}" presName="spaceRect" presStyleCnt="0"/>
      <dgm:spPr/>
    </dgm:pt>
    <dgm:pt modelId="{0D49E08C-6B10-413B-9FF0-819C5011D0EE}" type="pres">
      <dgm:prSet presAssocID="{B992EE69-E6F2-4BB4-A3E3-29E8339ABC1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7CA4681-3383-4089-B1B7-1EA635A112EE}" type="presOf" srcId="{FD8D9939-5543-47E7-BECD-499410CDA56F}" destId="{8760D10D-E87A-4CF2-BF48-4812DA2F5AB9}" srcOrd="0" destOrd="0" presId="urn:microsoft.com/office/officeart/2018/2/layout/IconLabelList"/>
    <dgm:cxn modelId="{2C9A8985-1606-47A2-8758-4281D9F75866}" type="presOf" srcId="{EA8C687B-0226-4E70-983B-D8542A8592B1}" destId="{CC479B1B-6728-4B20-9213-AFAC12181220}" srcOrd="0" destOrd="0" presId="urn:microsoft.com/office/officeart/2018/2/layout/IconLabelList"/>
    <dgm:cxn modelId="{3D5B878D-E7AD-44DA-BF4F-F4D7D934C750}" type="presOf" srcId="{B992EE69-E6F2-4BB4-A3E3-29E8339ABC1E}" destId="{0D49E08C-6B10-413B-9FF0-819C5011D0EE}" srcOrd="0" destOrd="0" presId="urn:microsoft.com/office/officeart/2018/2/layout/IconLabelList"/>
    <dgm:cxn modelId="{F26E0B96-CD9E-45AE-A909-EC5D466320D9}" srcId="{FD8D9939-5543-47E7-BECD-499410CDA56F}" destId="{EA8C687B-0226-4E70-983B-D8542A8592B1}" srcOrd="0" destOrd="0" parTransId="{6C3CC177-417F-49A0-9862-979ABEED93E8}" sibTransId="{26D26D62-65F0-42C8-AB62-AF3A22C3DD99}"/>
    <dgm:cxn modelId="{C74C22BC-A4C8-4819-81E1-E24E33846E4D}" srcId="{FD8D9939-5543-47E7-BECD-499410CDA56F}" destId="{B992EE69-E6F2-4BB4-A3E3-29E8339ABC1E}" srcOrd="1" destOrd="0" parTransId="{C6264D4A-B7E8-4FCA-B90C-490D47549ED7}" sibTransId="{DC256A60-DC1E-41BF-B6AF-9410DE382E1D}"/>
    <dgm:cxn modelId="{1E72F872-599D-4309-8A88-A5481BCBB181}" type="presParOf" srcId="{8760D10D-E87A-4CF2-BF48-4812DA2F5AB9}" destId="{972B218C-7A0A-4FEB-B0FC-EDAF5645C075}" srcOrd="0" destOrd="0" presId="urn:microsoft.com/office/officeart/2018/2/layout/IconLabelList"/>
    <dgm:cxn modelId="{DDDABB29-6683-4C4A-AFDE-32B134DB66DC}" type="presParOf" srcId="{972B218C-7A0A-4FEB-B0FC-EDAF5645C075}" destId="{2AA2B851-224C-437E-BD72-EF51AA88700E}" srcOrd="0" destOrd="0" presId="urn:microsoft.com/office/officeart/2018/2/layout/IconLabelList"/>
    <dgm:cxn modelId="{F9495EAD-6ECD-438C-84DA-164A0333EE77}" type="presParOf" srcId="{972B218C-7A0A-4FEB-B0FC-EDAF5645C075}" destId="{A01DA8FD-E4B7-40EF-BB87-7149BE9D20D1}" srcOrd="1" destOrd="0" presId="urn:microsoft.com/office/officeart/2018/2/layout/IconLabelList"/>
    <dgm:cxn modelId="{A63E729B-E366-45FE-A320-2197D3678CDE}" type="presParOf" srcId="{972B218C-7A0A-4FEB-B0FC-EDAF5645C075}" destId="{CC479B1B-6728-4B20-9213-AFAC12181220}" srcOrd="2" destOrd="0" presId="urn:microsoft.com/office/officeart/2018/2/layout/IconLabelList"/>
    <dgm:cxn modelId="{7D6DBEB7-E538-4ED2-BA54-38B18D3E291D}" type="presParOf" srcId="{8760D10D-E87A-4CF2-BF48-4812DA2F5AB9}" destId="{7BF3FB3F-387D-4F06-9A6B-9744651E35C3}" srcOrd="1" destOrd="0" presId="urn:microsoft.com/office/officeart/2018/2/layout/IconLabelList"/>
    <dgm:cxn modelId="{21AAFC8D-DFB5-4912-81A4-30079641615C}" type="presParOf" srcId="{8760D10D-E87A-4CF2-BF48-4812DA2F5AB9}" destId="{E01C15E1-ABDB-4BBE-A397-C493D2A0AE58}" srcOrd="2" destOrd="0" presId="urn:microsoft.com/office/officeart/2018/2/layout/IconLabelList"/>
    <dgm:cxn modelId="{95A0457E-19BB-4C12-8AAF-D394BF87A64B}" type="presParOf" srcId="{E01C15E1-ABDB-4BBE-A397-C493D2A0AE58}" destId="{0680CE95-8EC4-4932-90E4-4F28C713F279}" srcOrd="0" destOrd="0" presId="urn:microsoft.com/office/officeart/2018/2/layout/IconLabelList"/>
    <dgm:cxn modelId="{D0BAD298-195B-47F8-B460-1AC65723BB67}" type="presParOf" srcId="{E01C15E1-ABDB-4BBE-A397-C493D2A0AE58}" destId="{F2338C36-F238-4F22-9FDD-AA5C179BF059}" srcOrd="1" destOrd="0" presId="urn:microsoft.com/office/officeart/2018/2/layout/IconLabelList"/>
    <dgm:cxn modelId="{69A66FB1-575A-4C44-AC54-CB705887A0BB}" type="presParOf" srcId="{E01C15E1-ABDB-4BBE-A397-C493D2A0AE58}" destId="{0D49E08C-6B10-413B-9FF0-819C5011D0E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B595DF-BED3-4E8F-B65D-5245C6DC1BB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0F6302A-F8B4-4688-80B8-39463BAC54DC}">
      <dgm:prSet custT="1"/>
      <dgm:spPr/>
      <dgm:t>
        <a:bodyPr/>
        <a:lstStyle/>
        <a:p>
          <a:r>
            <a:rPr lang="en-US" sz="1200" dirty="0"/>
            <a:t>We didn’t use </a:t>
          </a:r>
          <a:r>
            <a:rPr lang="en-US" sz="1200" b="1" dirty="0"/>
            <a:t>deep learning</a:t>
          </a:r>
          <a:r>
            <a:rPr lang="en-US" sz="1200" dirty="0"/>
            <a:t>, which will probably would get better results.</a:t>
          </a:r>
        </a:p>
      </dgm:t>
    </dgm:pt>
    <dgm:pt modelId="{D982FC8F-1008-43AB-A7D9-B904A9A9B284}" type="parTrans" cxnId="{CE18A1FA-1E01-47DA-BCCA-704065D5414E}">
      <dgm:prSet/>
      <dgm:spPr/>
      <dgm:t>
        <a:bodyPr/>
        <a:lstStyle/>
        <a:p>
          <a:endParaRPr lang="en-US"/>
        </a:p>
      </dgm:t>
    </dgm:pt>
    <dgm:pt modelId="{98B43F4F-0DC0-480E-BC05-F5E5604CC132}" type="sibTrans" cxnId="{CE18A1FA-1E01-47DA-BCCA-704065D5414E}">
      <dgm:prSet/>
      <dgm:spPr/>
      <dgm:t>
        <a:bodyPr/>
        <a:lstStyle/>
        <a:p>
          <a:endParaRPr lang="en-US"/>
        </a:p>
      </dgm:t>
    </dgm:pt>
    <dgm:pt modelId="{AA670207-BF94-41B3-91F6-597DE71DEA45}">
      <dgm:prSet custT="1"/>
      <dgm:spPr/>
      <dgm:t>
        <a:bodyPr/>
        <a:lstStyle/>
        <a:p>
          <a:r>
            <a:rPr lang="en-US" sz="1200" dirty="0"/>
            <a:t>We found 2 </a:t>
          </a:r>
          <a:r>
            <a:rPr lang="en-US" sz="1200" dirty="0" err="1"/>
            <a:t>epipols</a:t>
          </a:r>
          <a:r>
            <a:rPr lang="en-US" sz="1200" dirty="0"/>
            <a:t> in our project</a:t>
          </a:r>
          <a:r>
            <a:rPr lang="en-US" sz="1200" b="1" dirty="0"/>
            <a:t>. It is possible to find all 6 </a:t>
          </a:r>
          <a:r>
            <a:rPr lang="en-US" sz="1200" b="1" dirty="0" err="1"/>
            <a:t>epipols</a:t>
          </a:r>
          <a:r>
            <a:rPr lang="en-US" sz="1200" b="1" dirty="0"/>
            <a:t> </a:t>
          </a:r>
          <a:r>
            <a:rPr lang="en-US" sz="1200" dirty="0"/>
            <a:t>after </a:t>
          </a:r>
          <a:r>
            <a:rPr lang="en-US" sz="1200" dirty="0" err="1"/>
            <a:t>retriving</a:t>
          </a:r>
          <a:r>
            <a:rPr lang="en-US" sz="1200" dirty="0"/>
            <a:t> all the fundamental matrices as shown in section 15.4.</a:t>
          </a:r>
        </a:p>
      </dgm:t>
    </dgm:pt>
    <dgm:pt modelId="{263FE1D4-6402-48F6-8272-600FA24D1698}" type="parTrans" cxnId="{270ABF3F-4715-45E5-B4FD-755D942C1BB3}">
      <dgm:prSet/>
      <dgm:spPr/>
      <dgm:t>
        <a:bodyPr/>
        <a:lstStyle/>
        <a:p>
          <a:endParaRPr lang="en-US"/>
        </a:p>
      </dgm:t>
    </dgm:pt>
    <dgm:pt modelId="{810DDDD8-A691-4141-B6AA-F4967EC4CF7B}" type="sibTrans" cxnId="{270ABF3F-4715-45E5-B4FD-755D942C1BB3}">
      <dgm:prSet/>
      <dgm:spPr/>
      <dgm:t>
        <a:bodyPr/>
        <a:lstStyle/>
        <a:p>
          <a:endParaRPr lang="en-US"/>
        </a:p>
      </dgm:t>
    </dgm:pt>
    <dgm:pt modelId="{A79824DB-7295-4375-ACDF-9431D53ED04B}">
      <dgm:prSet custT="1"/>
      <dgm:spPr/>
      <dgm:t>
        <a:bodyPr/>
        <a:lstStyle/>
        <a:p>
          <a:r>
            <a:rPr lang="en-US" sz="1200" b="1" dirty="0"/>
            <a:t>We used only 3 cameras</a:t>
          </a:r>
          <a:r>
            <a:rPr lang="en-US" sz="1200" dirty="0"/>
            <a:t>. The method can be generalized to </a:t>
          </a:r>
          <a:r>
            <a:rPr lang="en-US" sz="1200" b="1" dirty="0"/>
            <a:t>n cameras </a:t>
          </a:r>
          <a:r>
            <a:rPr lang="en-US" sz="1200" dirty="0"/>
            <a:t>what would probably get more interesting results(Chapter 17 in the course book).</a:t>
          </a:r>
        </a:p>
      </dgm:t>
    </dgm:pt>
    <dgm:pt modelId="{23A10F8C-7FE0-4692-8E02-34C384E4F8CB}" type="parTrans" cxnId="{D34B3267-369D-4750-9182-A5C47D557F35}">
      <dgm:prSet/>
      <dgm:spPr/>
      <dgm:t>
        <a:bodyPr/>
        <a:lstStyle/>
        <a:p>
          <a:endParaRPr lang="en-US"/>
        </a:p>
      </dgm:t>
    </dgm:pt>
    <dgm:pt modelId="{E0D2220F-C446-484E-AC53-261F1320209C}" type="sibTrans" cxnId="{D34B3267-369D-4750-9182-A5C47D557F35}">
      <dgm:prSet/>
      <dgm:spPr/>
      <dgm:t>
        <a:bodyPr/>
        <a:lstStyle/>
        <a:p>
          <a:endParaRPr lang="en-US"/>
        </a:p>
      </dgm:t>
    </dgm:pt>
    <dgm:pt modelId="{92294B22-7D0A-4FEA-89E7-EFD214375F91}" type="pres">
      <dgm:prSet presAssocID="{36B595DF-BED3-4E8F-B65D-5245C6DC1BB4}" presName="root" presStyleCnt="0">
        <dgm:presLayoutVars>
          <dgm:dir/>
          <dgm:resizeHandles val="exact"/>
        </dgm:presLayoutVars>
      </dgm:prSet>
      <dgm:spPr/>
    </dgm:pt>
    <dgm:pt modelId="{67F61483-1B92-4F44-879C-5C42988F6CCD}" type="pres">
      <dgm:prSet presAssocID="{90F6302A-F8B4-4688-80B8-39463BAC54DC}" presName="compNode" presStyleCnt="0"/>
      <dgm:spPr/>
    </dgm:pt>
    <dgm:pt modelId="{9708D2EF-8222-42AA-B698-C73CD053F0B7}" type="pres">
      <dgm:prSet presAssocID="{90F6302A-F8B4-4688-80B8-39463BAC54D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54805775-B351-4971-BBB5-7ACDEBB0E8CB}" type="pres">
      <dgm:prSet presAssocID="{90F6302A-F8B4-4688-80B8-39463BAC54DC}" presName="spaceRect" presStyleCnt="0"/>
      <dgm:spPr/>
    </dgm:pt>
    <dgm:pt modelId="{643FAAFE-551B-47C6-9925-0B8EEC8B22DB}" type="pres">
      <dgm:prSet presAssocID="{90F6302A-F8B4-4688-80B8-39463BAC54DC}" presName="textRect" presStyleLbl="revTx" presStyleIdx="0" presStyleCnt="3">
        <dgm:presLayoutVars>
          <dgm:chMax val="1"/>
          <dgm:chPref val="1"/>
        </dgm:presLayoutVars>
      </dgm:prSet>
      <dgm:spPr/>
    </dgm:pt>
    <dgm:pt modelId="{1B34C10D-E1E6-4139-B402-14AEACA8FD5D}" type="pres">
      <dgm:prSet presAssocID="{98B43F4F-0DC0-480E-BC05-F5E5604CC132}" presName="sibTrans" presStyleCnt="0"/>
      <dgm:spPr/>
    </dgm:pt>
    <dgm:pt modelId="{02FC27B9-6EBF-43ED-97F0-0B7F97056DE0}" type="pres">
      <dgm:prSet presAssocID="{AA670207-BF94-41B3-91F6-597DE71DEA45}" presName="compNode" presStyleCnt="0"/>
      <dgm:spPr/>
    </dgm:pt>
    <dgm:pt modelId="{ADC33D7F-7327-4284-922B-9FC60CBCF972}" type="pres">
      <dgm:prSet presAssocID="{AA670207-BF94-41B3-91F6-597DE71DEA4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20C6D48-0567-496D-B04D-054DD848088B}" type="pres">
      <dgm:prSet presAssocID="{AA670207-BF94-41B3-91F6-597DE71DEA45}" presName="spaceRect" presStyleCnt="0"/>
      <dgm:spPr/>
    </dgm:pt>
    <dgm:pt modelId="{A6FD0DD1-A5FE-4CAB-9AEE-5294449C74EE}" type="pres">
      <dgm:prSet presAssocID="{AA670207-BF94-41B3-91F6-597DE71DEA45}" presName="textRect" presStyleLbl="revTx" presStyleIdx="1" presStyleCnt="3">
        <dgm:presLayoutVars>
          <dgm:chMax val="1"/>
          <dgm:chPref val="1"/>
        </dgm:presLayoutVars>
      </dgm:prSet>
      <dgm:spPr/>
    </dgm:pt>
    <dgm:pt modelId="{7F7EFB0C-E036-4FFE-BD69-D56B2128AD9C}" type="pres">
      <dgm:prSet presAssocID="{810DDDD8-A691-4141-B6AA-F4967EC4CF7B}" presName="sibTrans" presStyleCnt="0"/>
      <dgm:spPr/>
    </dgm:pt>
    <dgm:pt modelId="{7EC80C73-67EB-4418-A1CF-DAD37C4AD0DA}" type="pres">
      <dgm:prSet presAssocID="{A79824DB-7295-4375-ACDF-9431D53ED04B}" presName="compNode" presStyleCnt="0"/>
      <dgm:spPr/>
    </dgm:pt>
    <dgm:pt modelId="{283162CA-D4C8-470D-97B8-DB6EA26BA5A7}" type="pres">
      <dgm:prSet presAssocID="{A79824DB-7295-4375-ACDF-9431D53ED04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28ABC97F-E773-424D-9F1A-0603C536BAFE}" type="pres">
      <dgm:prSet presAssocID="{A79824DB-7295-4375-ACDF-9431D53ED04B}" presName="spaceRect" presStyleCnt="0"/>
      <dgm:spPr/>
    </dgm:pt>
    <dgm:pt modelId="{21F79CBB-CFA1-4DFB-B83C-E951D153388D}" type="pres">
      <dgm:prSet presAssocID="{A79824DB-7295-4375-ACDF-9431D53ED04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71E7030-87A6-438F-88EB-008042E04E7F}" type="presOf" srcId="{90F6302A-F8B4-4688-80B8-39463BAC54DC}" destId="{643FAAFE-551B-47C6-9925-0B8EEC8B22DB}" srcOrd="0" destOrd="0" presId="urn:microsoft.com/office/officeart/2018/2/layout/IconLabelList"/>
    <dgm:cxn modelId="{270ABF3F-4715-45E5-B4FD-755D942C1BB3}" srcId="{36B595DF-BED3-4E8F-B65D-5245C6DC1BB4}" destId="{AA670207-BF94-41B3-91F6-597DE71DEA45}" srcOrd="1" destOrd="0" parTransId="{263FE1D4-6402-48F6-8272-600FA24D1698}" sibTransId="{810DDDD8-A691-4141-B6AA-F4967EC4CF7B}"/>
    <dgm:cxn modelId="{D34B3267-369D-4750-9182-A5C47D557F35}" srcId="{36B595DF-BED3-4E8F-B65D-5245C6DC1BB4}" destId="{A79824DB-7295-4375-ACDF-9431D53ED04B}" srcOrd="2" destOrd="0" parTransId="{23A10F8C-7FE0-4692-8E02-34C384E4F8CB}" sibTransId="{E0D2220F-C446-484E-AC53-261F1320209C}"/>
    <dgm:cxn modelId="{DCE9F6EA-E013-4DEA-8D53-AE6EE0F57A8B}" type="presOf" srcId="{36B595DF-BED3-4E8F-B65D-5245C6DC1BB4}" destId="{92294B22-7D0A-4FEA-89E7-EFD214375F91}" srcOrd="0" destOrd="0" presId="urn:microsoft.com/office/officeart/2018/2/layout/IconLabelList"/>
    <dgm:cxn modelId="{0AD958EE-C8CF-4E50-BC70-C9EDDC26CC43}" type="presOf" srcId="{A79824DB-7295-4375-ACDF-9431D53ED04B}" destId="{21F79CBB-CFA1-4DFB-B83C-E951D153388D}" srcOrd="0" destOrd="0" presId="urn:microsoft.com/office/officeart/2018/2/layout/IconLabelList"/>
    <dgm:cxn modelId="{B2ECA7F2-3026-4B87-923A-FD8AE4DF296F}" type="presOf" srcId="{AA670207-BF94-41B3-91F6-597DE71DEA45}" destId="{A6FD0DD1-A5FE-4CAB-9AEE-5294449C74EE}" srcOrd="0" destOrd="0" presId="urn:microsoft.com/office/officeart/2018/2/layout/IconLabelList"/>
    <dgm:cxn modelId="{CE18A1FA-1E01-47DA-BCCA-704065D5414E}" srcId="{36B595DF-BED3-4E8F-B65D-5245C6DC1BB4}" destId="{90F6302A-F8B4-4688-80B8-39463BAC54DC}" srcOrd="0" destOrd="0" parTransId="{D982FC8F-1008-43AB-A7D9-B904A9A9B284}" sibTransId="{98B43F4F-0DC0-480E-BC05-F5E5604CC132}"/>
    <dgm:cxn modelId="{3D05B31A-7A76-42C5-A797-39CFA5C608C2}" type="presParOf" srcId="{92294B22-7D0A-4FEA-89E7-EFD214375F91}" destId="{67F61483-1B92-4F44-879C-5C42988F6CCD}" srcOrd="0" destOrd="0" presId="urn:microsoft.com/office/officeart/2018/2/layout/IconLabelList"/>
    <dgm:cxn modelId="{470C894E-EB99-48CC-93AC-E841A79D9ABB}" type="presParOf" srcId="{67F61483-1B92-4F44-879C-5C42988F6CCD}" destId="{9708D2EF-8222-42AA-B698-C73CD053F0B7}" srcOrd="0" destOrd="0" presId="urn:microsoft.com/office/officeart/2018/2/layout/IconLabelList"/>
    <dgm:cxn modelId="{DD049F89-C2A6-4BDF-8470-93FD3CE7DE4D}" type="presParOf" srcId="{67F61483-1B92-4F44-879C-5C42988F6CCD}" destId="{54805775-B351-4971-BBB5-7ACDEBB0E8CB}" srcOrd="1" destOrd="0" presId="urn:microsoft.com/office/officeart/2018/2/layout/IconLabelList"/>
    <dgm:cxn modelId="{EC1227F2-42D0-4FAA-9DD9-33A5EEAC39D9}" type="presParOf" srcId="{67F61483-1B92-4F44-879C-5C42988F6CCD}" destId="{643FAAFE-551B-47C6-9925-0B8EEC8B22DB}" srcOrd="2" destOrd="0" presId="urn:microsoft.com/office/officeart/2018/2/layout/IconLabelList"/>
    <dgm:cxn modelId="{69810BFA-D8A2-4C47-A002-6C29083E026F}" type="presParOf" srcId="{92294B22-7D0A-4FEA-89E7-EFD214375F91}" destId="{1B34C10D-E1E6-4139-B402-14AEACA8FD5D}" srcOrd="1" destOrd="0" presId="urn:microsoft.com/office/officeart/2018/2/layout/IconLabelList"/>
    <dgm:cxn modelId="{8E88C7C1-7218-43E0-94DA-955C88724530}" type="presParOf" srcId="{92294B22-7D0A-4FEA-89E7-EFD214375F91}" destId="{02FC27B9-6EBF-43ED-97F0-0B7F97056DE0}" srcOrd="2" destOrd="0" presId="urn:microsoft.com/office/officeart/2018/2/layout/IconLabelList"/>
    <dgm:cxn modelId="{EC8F19A3-E0F8-4731-9246-654D6392C066}" type="presParOf" srcId="{02FC27B9-6EBF-43ED-97F0-0B7F97056DE0}" destId="{ADC33D7F-7327-4284-922B-9FC60CBCF972}" srcOrd="0" destOrd="0" presId="urn:microsoft.com/office/officeart/2018/2/layout/IconLabelList"/>
    <dgm:cxn modelId="{81680A24-916D-4349-A80A-12A173879B06}" type="presParOf" srcId="{02FC27B9-6EBF-43ED-97F0-0B7F97056DE0}" destId="{B20C6D48-0567-496D-B04D-054DD848088B}" srcOrd="1" destOrd="0" presId="urn:microsoft.com/office/officeart/2018/2/layout/IconLabelList"/>
    <dgm:cxn modelId="{6740D35F-0595-4202-BC43-253FD67E54A8}" type="presParOf" srcId="{02FC27B9-6EBF-43ED-97F0-0B7F97056DE0}" destId="{A6FD0DD1-A5FE-4CAB-9AEE-5294449C74EE}" srcOrd="2" destOrd="0" presId="urn:microsoft.com/office/officeart/2018/2/layout/IconLabelList"/>
    <dgm:cxn modelId="{F34496A7-D3EB-4138-AA8C-86ACA40854A8}" type="presParOf" srcId="{92294B22-7D0A-4FEA-89E7-EFD214375F91}" destId="{7F7EFB0C-E036-4FFE-BD69-D56B2128AD9C}" srcOrd="3" destOrd="0" presId="urn:microsoft.com/office/officeart/2018/2/layout/IconLabelList"/>
    <dgm:cxn modelId="{888C9DF3-F840-4931-8E80-E47B4CED0716}" type="presParOf" srcId="{92294B22-7D0A-4FEA-89E7-EFD214375F91}" destId="{7EC80C73-67EB-4418-A1CF-DAD37C4AD0DA}" srcOrd="4" destOrd="0" presId="urn:microsoft.com/office/officeart/2018/2/layout/IconLabelList"/>
    <dgm:cxn modelId="{5A5043B5-357A-426A-98DB-A49D9259B4D8}" type="presParOf" srcId="{7EC80C73-67EB-4418-A1CF-DAD37C4AD0DA}" destId="{283162CA-D4C8-470D-97B8-DB6EA26BA5A7}" srcOrd="0" destOrd="0" presId="urn:microsoft.com/office/officeart/2018/2/layout/IconLabelList"/>
    <dgm:cxn modelId="{5776824F-AE29-4451-BDA9-031EF09406A9}" type="presParOf" srcId="{7EC80C73-67EB-4418-A1CF-DAD37C4AD0DA}" destId="{28ABC97F-E773-424D-9F1A-0603C536BAFE}" srcOrd="1" destOrd="0" presId="urn:microsoft.com/office/officeart/2018/2/layout/IconLabelList"/>
    <dgm:cxn modelId="{A7115016-320D-4E25-A7D2-AA1E524C6885}" type="presParOf" srcId="{7EC80C73-67EB-4418-A1CF-DAD37C4AD0DA}" destId="{21F79CBB-CFA1-4DFB-B83C-E951D153388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857B96-97CE-4C46-B733-F07CA5AB9DF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975A5EE-AFFA-48B4-BB66-0E18BC82AA26}">
      <dgm:prSet/>
      <dgm:spPr/>
      <dgm:t>
        <a:bodyPr/>
        <a:lstStyle/>
        <a:p>
          <a:r>
            <a:rPr lang="en-US"/>
            <a:t>In our project , we used the trifocal tensor to find to find the </a:t>
          </a:r>
          <a:r>
            <a:rPr lang="en-US" b="1"/>
            <a:t>epipols in the second and third images</a:t>
          </a:r>
          <a:r>
            <a:rPr lang="en-US"/>
            <a:t> corresponding to the first camera center.</a:t>
          </a:r>
        </a:p>
      </dgm:t>
    </dgm:pt>
    <dgm:pt modelId="{ED45BB09-C08F-44C9-90E6-E2DD2707747F}" type="parTrans" cxnId="{FDC5A8CB-086E-48FA-8C8B-CBBD0208DC89}">
      <dgm:prSet/>
      <dgm:spPr/>
      <dgm:t>
        <a:bodyPr/>
        <a:lstStyle/>
        <a:p>
          <a:endParaRPr lang="en-US"/>
        </a:p>
      </dgm:t>
    </dgm:pt>
    <dgm:pt modelId="{4DB8D8C8-12FF-4B74-B847-2B25B4743415}" type="sibTrans" cxnId="{FDC5A8CB-086E-48FA-8C8B-CBBD0208DC89}">
      <dgm:prSet/>
      <dgm:spPr/>
      <dgm:t>
        <a:bodyPr/>
        <a:lstStyle/>
        <a:p>
          <a:endParaRPr lang="en-US"/>
        </a:p>
      </dgm:t>
    </dgm:pt>
    <dgm:pt modelId="{D935E1CA-96FA-4BA3-92C4-655E126F64F1}">
      <dgm:prSet/>
      <dgm:spPr/>
      <dgm:t>
        <a:bodyPr/>
        <a:lstStyle/>
        <a:p>
          <a:r>
            <a:rPr lang="en-US" b="1"/>
            <a:t>We computed the trifocal</a:t>
          </a:r>
          <a:r>
            <a:rPr lang="en-US"/>
            <a:t> </a:t>
          </a:r>
          <a:r>
            <a:rPr lang="en-US" b="1"/>
            <a:t>tensor from image correspondences alone without requiring knowledge of the motion or calibration.</a:t>
          </a:r>
          <a:endParaRPr lang="en-US"/>
        </a:p>
      </dgm:t>
    </dgm:pt>
    <dgm:pt modelId="{2593B8E4-BDBC-40BF-923D-BF7A1A5D3D93}" type="parTrans" cxnId="{416B43AC-9F50-404D-90F5-2B221502E2DD}">
      <dgm:prSet/>
      <dgm:spPr/>
      <dgm:t>
        <a:bodyPr/>
        <a:lstStyle/>
        <a:p>
          <a:endParaRPr lang="en-US"/>
        </a:p>
      </dgm:t>
    </dgm:pt>
    <dgm:pt modelId="{1C7F2924-0289-44A6-8559-A36C349117C2}" type="sibTrans" cxnId="{416B43AC-9F50-404D-90F5-2B221502E2DD}">
      <dgm:prSet/>
      <dgm:spPr/>
      <dgm:t>
        <a:bodyPr/>
        <a:lstStyle/>
        <a:p>
          <a:endParaRPr lang="en-US"/>
        </a:p>
      </dgm:t>
    </dgm:pt>
    <dgm:pt modelId="{1DF4F138-9E4A-4CC2-BDED-1E289142821F}">
      <dgm:prSet/>
      <dgm:spPr/>
      <dgm:t>
        <a:bodyPr/>
        <a:lstStyle/>
        <a:p>
          <a:r>
            <a:rPr lang="en-US"/>
            <a:t>Afterwards , we used epipolar geomtry ,and the intrinsic structure of the trifocal tensor to </a:t>
          </a:r>
          <a:r>
            <a:rPr lang="en-US" b="1"/>
            <a:t>retrieve the desired epipols </a:t>
          </a:r>
          <a:r>
            <a:rPr lang="en-US"/>
            <a:t>and to achieve our goal.</a:t>
          </a:r>
        </a:p>
      </dgm:t>
    </dgm:pt>
    <dgm:pt modelId="{23DF87CE-9972-4C21-A52A-4159C6E7160B}" type="parTrans" cxnId="{DA7EEE5E-6CF5-4794-9542-59C41D437A34}">
      <dgm:prSet/>
      <dgm:spPr/>
      <dgm:t>
        <a:bodyPr/>
        <a:lstStyle/>
        <a:p>
          <a:endParaRPr lang="en-US"/>
        </a:p>
      </dgm:t>
    </dgm:pt>
    <dgm:pt modelId="{637000F6-4230-4F87-949F-99C63034A1CD}" type="sibTrans" cxnId="{DA7EEE5E-6CF5-4794-9542-59C41D437A34}">
      <dgm:prSet/>
      <dgm:spPr/>
      <dgm:t>
        <a:bodyPr/>
        <a:lstStyle/>
        <a:p>
          <a:endParaRPr lang="en-US"/>
        </a:p>
      </dgm:t>
    </dgm:pt>
    <dgm:pt modelId="{22CBDC80-780B-4588-8173-1E864F8B1575}" type="pres">
      <dgm:prSet presAssocID="{A5857B96-97CE-4C46-B733-F07CA5AB9DFB}" presName="linear" presStyleCnt="0">
        <dgm:presLayoutVars>
          <dgm:animLvl val="lvl"/>
          <dgm:resizeHandles val="exact"/>
        </dgm:presLayoutVars>
      </dgm:prSet>
      <dgm:spPr/>
    </dgm:pt>
    <dgm:pt modelId="{C1D1F2D5-28BB-4C79-81FB-510712DD3461}" type="pres">
      <dgm:prSet presAssocID="{1975A5EE-AFFA-48B4-BB66-0E18BC82AA2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D22E1F6-8457-4BC8-A7BF-78BFFA386BC5}" type="pres">
      <dgm:prSet presAssocID="{4DB8D8C8-12FF-4B74-B847-2B25B4743415}" presName="spacer" presStyleCnt="0"/>
      <dgm:spPr/>
    </dgm:pt>
    <dgm:pt modelId="{2505010F-EFD6-4F05-BBB4-1C9CFD4A5098}" type="pres">
      <dgm:prSet presAssocID="{D935E1CA-96FA-4BA3-92C4-655E126F64F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F772A44-ACD5-470F-890F-980C9D0EA1A7}" type="pres">
      <dgm:prSet presAssocID="{1C7F2924-0289-44A6-8559-A36C349117C2}" presName="spacer" presStyleCnt="0"/>
      <dgm:spPr/>
    </dgm:pt>
    <dgm:pt modelId="{434A2D9A-FC9E-44B8-89C4-32D6EBD79BA0}" type="pres">
      <dgm:prSet presAssocID="{1DF4F138-9E4A-4CC2-BDED-1E289142821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129961C-72DE-4068-A7F7-FA15375E460A}" type="presOf" srcId="{D935E1CA-96FA-4BA3-92C4-655E126F64F1}" destId="{2505010F-EFD6-4F05-BBB4-1C9CFD4A5098}" srcOrd="0" destOrd="0" presId="urn:microsoft.com/office/officeart/2005/8/layout/vList2"/>
    <dgm:cxn modelId="{DA7EEE5E-6CF5-4794-9542-59C41D437A34}" srcId="{A5857B96-97CE-4C46-B733-F07CA5AB9DFB}" destId="{1DF4F138-9E4A-4CC2-BDED-1E289142821F}" srcOrd="2" destOrd="0" parTransId="{23DF87CE-9972-4C21-A52A-4159C6E7160B}" sibTransId="{637000F6-4230-4F87-949F-99C63034A1CD}"/>
    <dgm:cxn modelId="{12A0F34C-B55A-46AB-B3CC-3BE23BC41008}" type="presOf" srcId="{A5857B96-97CE-4C46-B733-F07CA5AB9DFB}" destId="{22CBDC80-780B-4588-8173-1E864F8B1575}" srcOrd="0" destOrd="0" presId="urn:microsoft.com/office/officeart/2005/8/layout/vList2"/>
    <dgm:cxn modelId="{E3FAB9A3-D33E-4320-9038-30FD3D219966}" type="presOf" srcId="{1DF4F138-9E4A-4CC2-BDED-1E289142821F}" destId="{434A2D9A-FC9E-44B8-89C4-32D6EBD79BA0}" srcOrd="0" destOrd="0" presId="urn:microsoft.com/office/officeart/2005/8/layout/vList2"/>
    <dgm:cxn modelId="{416B43AC-9F50-404D-90F5-2B221502E2DD}" srcId="{A5857B96-97CE-4C46-B733-F07CA5AB9DFB}" destId="{D935E1CA-96FA-4BA3-92C4-655E126F64F1}" srcOrd="1" destOrd="0" parTransId="{2593B8E4-BDBC-40BF-923D-BF7A1A5D3D93}" sibTransId="{1C7F2924-0289-44A6-8559-A36C349117C2}"/>
    <dgm:cxn modelId="{FDC5A8CB-086E-48FA-8C8B-CBBD0208DC89}" srcId="{A5857B96-97CE-4C46-B733-F07CA5AB9DFB}" destId="{1975A5EE-AFFA-48B4-BB66-0E18BC82AA26}" srcOrd="0" destOrd="0" parTransId="{ED45BB09-C08F-44C9-90E6-E2DD2707747F}" sibTransId="{4DB8D8C8-12FF-4B74-B847-2B25B4743415}"/>
    <dgm:cxn modelId="{8DD2C8F1-2C64-4867-91D8-3F2641ABF5E1}" type="presOf" srcId="{1975A5EE-AFFA-48B4-BB66-0E18BC82AA26}" destId="{C1D1F2D5-28BB-4C79-81FB-510712DD3461}" srcOrd="0" destOrd="0" presId="urn:microsoft.com/office/officeart/2005/8/layout/vList2"/>
    <dgm:cxn modelId="{AE4BCF10-83F1-468E-8FBA-6D7FB1668555}" type="presParOf" srcId="{22CBDC80-780B-4588-8173-1E864F8B1575}" destId="{C1D1F2D5-28BB-4C79-81FB-510712DD3461}" srcOrd="0" destOrd="0" presId="urn:microsoft.com/office/officeart/2005/8/layout/vList2"/>
    <dgm:cxn modelId="{DE81636A-C57D-48F7-8555-7E038DADA26B}" type="presParOf" srcId="{22CBDC80-780B-4588-8173-1E864F8B1575}" destId="{4D22E1F6-8457-4BC8-A7BF-78BFFA386BC5}" srcOrd="1" destOrd="0" presId="urn:microsoft.com/office/officeart/2005/8/layout/vList2"/>
    <dgm:cxn modelId="{DC601E33-B1E4-4538-B92C-F139D5866D1A}" type="presParOf" srcId="{22CBDC80-780B-4588-8173-1E864F8B1575}" destId="{2505010F-EFD6-4F05-BBB4-1C9CFD4A5098}" srcOrd="2" destOrd="0" presId="urn:microsoft.com/office/officeart/2005/8/layout/vList2"/>
    <dgm:cxn modelId="{7D837B0A-76B1-4DEB-B1E3-3739222EEF19}" type="presParOf" srcId="{22CBDC80-780B-4588-8173-1E864F8B1575}" destId="{6F772A44-ACD5-470F-890F-980C9D0EA1A7}" srcOrd="3" destOrd="0" presId="urn:microsoft.com/office/officeart/2005/8/layout/vList2"/>
    <dgm:cxn modelId="{1FA011DD-4F17-4FFE-B7C7-4F3C899A9920}" type="presParOf" srcId="{22CBDC80-780B-4588-8173-1E864F8B1575}" destId="{434A2D9A-FC9E-44B8-89C4-32D6EBD79BA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94300E-66D4-42BA-9DA8-94D3DFE049E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052826D-A73E-47B8-81E1-32BC78540208}">
      <dgm:prSet/>
      <dgm:spPr/>
      <dgm:t>
        <a:bodyPr/>
        <a:lstStyle/>
        <a:p>
          <a:r>
            <a:rPr lang="en-US"/>
            <a:t>For the IDF , during operational activities ,using </a:t>
          </a:r>
          <a:r>
            <a:rPr lang="en-US" b="1"/>
            <a:t>our project the soldiers would know where is the commander according to the relevant epipols</a:t>
          </a:r>
          <a:r>
            <a:rPr lang="en-US"/>
            <a:t>. </a:t>
          </a:r>
        </a:p>
      </dgm:t>
    </dgm:pt>
    <dgm:pt modelId="{82AC9CF9-A4FC-4643-B964-E0F904F5FB37}" type="parTrans" cxnId="{21EDCC71-B3C0-4467-8176-FF19F2C6BD37}">
      <dgm:prSet/>
      <dgm:spPr/>
      <dgm:t>
        <a:bodyPr/>
        <a:lstStyle/>
        <a:p>
          <a:endParaRPr lang="en-US"/>
        </a:p>
      </dgm:t>
    </dgm:pt>
    <dgm:pt modelId="{5C3F9BBE-0D56-4269-B16C-B61BB7B36918}" type="sibTrans" cxnId="{21EDCC71-B3C0-4467-8176-FF19F2C6BD37}">
      <dgm:prSet/>
      <dgm:spPr/>
      <dgm:t>
        <a:bodyPr/>
        <a:lstStyle/>
        <a:p>
          <a:endParaRPr lang="en-US"/>
        </a:p>
      </dgm:t>
    </dgm:pt>
    <dgm:pt modelId="{AEBAE166-77FC-49F0-B627-DD85B9057A54}">
      <dgm:prSet/>
      <dgm:spPr/>
      <dgm:t>
        <a:bodyPr/>
        <a:lstStyle/>
        <a:p>
          <a:r>
            <a:rPr lang="en-US"/>
            <a:t>For families , children would be able to find their parents according to the relevant epipols</a:t>
          </a:r>
        </a:p>
      </dgm:t>
    </dgm:pt>
    <dgm:pt modelId="{86E2EEEE-1F5A-4B29-9DA7-C2854BEE7023}" type="parTrans" cxnId="{744C53C1-5C5E-4625-AF97-A5BF9006596D}">
      <dgm:prSet/>
      <dgm:spPr/>
      <dgm:t>
        <a:bodyPr/>
        <a:lstStyle/>
        <a:p>
          <a:endParaRPr lang="en-US"/>
        </a:p>
      </dgm:t>
    </dgm:pt>
    <dgm:pt modelId="{E4C3EF5A-24DD-429D-A38B-4F5AC2B5DB5D}" type="sibTrans" cxnId="{744C53C1-5C5E-4625-AF97-A5BF9006596D}">
      <dgm:prSet/>
      <dgm:spPr/>
      <dgm:t>
        <a:bodyPr/>
        <a:lstStyle/>
        <a:p>
          <a:endParaRPr lang="en-US"/>
        </a:p>
      </dgm:t>
    </dgm:pt>
    <dgm:pt modelId="{70B46891-3640-42D1-ACAC-E8E89CD40E82}">
      <dgm:prSet/>
      <dgm:spPr/>
      <dgm:t>
        <a:bodyPr/>
        <a:lstStyle/>
        <a:p>
          <a:r>
            <a:rPr lang="en-US"/>
            <a:t>The applications above can be generalized  </a:t>
          </a:r>
          <a:r>
            <a:rPr lang="en-US" b="1"/>
            <a:t>to n people and finding all the epipols</a:t>
          </a:r>
          <a:r>
            <a:rPr lang="en-US"/>
            <a:t> – all the team/family members would be able to see where their relevant people are located in a crowd/operational activity based on the epipoles.</a:t>
          </a:r>
        </a:p>
      </dgm:t>
    </dgm:pt>
    <dgm:pt modelId="{D3BA04E1-4417-440E-863A-B73433C4781B}" type="parTrans" cxnId="{7D382FF3-164A-4567-A2D3-E02885251A1E}">
      <dgm:prSet/>
      <dgm:spPr/>
      <dgm:t>
        <a:bodyPr/>
        <a:lstStyle/>
        <a:p>
          <a:endParaRPr lang="en-US"/>
        </a:p>
      </dgm:t>
    </dgm:pt>
    <dgm:pt modelId="{6C132E5A-8FEC-491B-A5C5-620B3021F344}" type="sibTrans" cxnId="{7D382FF3-164A-4567-A2D3-E02885251A1E}">
      <dgm:prSet/>
      <dgm:spPr/>
      <dgm:t>
        <a:bodyPr/>
        <a:lstStyle/>
        <a:p>
          <a:endParaRPr lang="en-US"/>
        </a:p>
      </dgm:t>
    </dgm:pt>
    <dgm:pt modelId="{321ABF18-5D04-4D40-BDEB-A0210FE39A12}" type="pres">
      <dgm:prSet presAssocID="{7B94300E-66D4-42BA-9DA8-94D3DFE049E7}" presName="linear" presStyleCnt="0">
        <dgm:presLayoutVars>
          <dgm:animLvl val="lvl"/>
          <dgm:resizeHandles val="exact"/>
        </dgm:presLayoutVars>
      </dgm:prSet>
      <dgm:spPr/>
    </dgm:pt>
    <dgm:pt modelId="{79C011E3-BB28-4713-AD31-DC2C9F73D245}" type="pres">
      <dgm:prSet presAssocID="{B052826D-A73E-47B8-81E1-32BC7854020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0B1B865-3848-4615-B62D-4F7D064E64F1}" type="pres">
      <dgm:prSet presAssocID="{5C3F9BBE-0D56-4269-B16C-B61BB7B36918}" presName="spacer" presStyleCnt="0"/>
      <dgm:spPr/>
    </dgm:pt>
    <dgm:pt modelId="{4DC9FD13-7890-4034-9A0A-34429CF93B13}" type="pres">
      <dgm:prSet presAssocID="{AEBAE166-77FC-49F0-B627-DD85B9057A5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CA9A317-E1B7-47CE-95F4-AD66391F9AAD}" type="pres">
      <dgm:prSet presAssocID="{E4C3EF5A-24DD-429D-A38B-4F5AC2B5DB5D}" presName="spacer" presStyleCnt="0"/>
      <dgm:spPr/>
    </dgm:pt>
    <dgm:pt modelId="{2F542F6D-A008-42F8-B0B0-4472172C2EB7}" type="pres">
      <dgm:prSet presAssocID="{70B46891-3640-42D1-ACAC-E8E89CD40E8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ACE4F11-7314-4315-A95D-E24546C99415}" type="presOf" srcId="{AEBAE166-77FC-49F0-B627-DD85B9057A54}" destId="{4DC9FD13-7890-4034-9A0A-34429CF93B13}" srcOrd="0" destOrd="0" presId="urn:microsoft.com/office/officeart/2005/8/layout/vList2"/>
    <dgm:cxn modelId="{8F73B445-354D-40F7-B5A2-2795557B598F}" type="presOf" srcId="{7B94300E-66D4-42BA-9DA8-94D3DFE049E7}" destId="{321ABF18-5D04-4D40-BDEB-A0210FE39A12}" srcOrd="0" destOrd="0" presId="urn:microsoft.com/office/officeart/2005/8/layout/vList2"/>
    <dgm:cxn modelId="{21EDCC71-B3C0-4467-8176-FF19F2C6BD37}" srcId="{7B94300E-66D4-42BA-9DA8-94D3DFE049E7}" destId="{B052826D-A73E-47B8-81E1-32BC78540208}" srcOrd="0" destOrd="0" parTransId="{82AC9CF9-A4FC-4643-B964-E0F904F5FB37}" sibTransId="{5C3F9BBE-0D56-4269-B16C-B61BB7B36918}"/>
    <dgm:cxn modelId="{937550B9-0016-447A-ADDB-D66710282CF5}" type="presOf" srcId="{B052826D-A73E-47B8-81E1-32BC78540208}" destId="{79C011E3-BB28-4713-AD31-DC2C9F73D245}" srcOrd="0" destOrd="0" presId="urn:microsoft.com/office/officeart/2005/8/layout/vList2"/>
    <dgm:cxn modelId="{744C53C1-5C5E-4625-AF97-A5BF9006596D}" srcId="{7B94300E-66D4-42BA-9DA8-94D3DFE049E7}" destId="{AEBAE166-77FC-49F0-B627-DD85B9057A54}" srcOrd="1" destOrd="0" parTransId="{86E2EEEE-1F5A-4B29-9DA7-C2854BEE7023}" sibTransId="{E4C3EF5A-24DD-429D-A38B-4F5AC2B5DB5D}"/>
    <dgm:cxn modelId="{4226EFCA-BF3F-4CE5-8F37-4F8F09884C82}" type="presOf" srcId="{70B46891-3640-42D1-ACAC-E8E89CD40E82}" destId="{2F542F6D-A008-42F8-B0B0-4472172C2EB7}" srcOrd="0" destOrd="0" presId="urn:microsoft.com/office/officeart/2005/8/layout/vList2"/>
    <dgm:cxn modelId="{7D382FF3-164A-4567-A2D3-E02885251A1E}" srcId="{7B94300E-66D4-42BA-9DA8-94D3DFE049E7}" destId="{70B46891-3640-42D1-ACAC-E8E89CD40E82}" srcOrd="2" destOrd="0" parTransId="{D3BA04E1-4417-440E-863A-B73433C4781B}" sibTransId="{6C132E5A-8FEC-491B-A5C5-620B3021F344}"/>
    <dgm:cxn modelId="{B0E1078C-9233-4809-A781-9B75DB88EF7C}" type="presParOf" srcId="{321ABF18-5D04-4D40-BDEB-A0210FE39A12}" destId="{79C011E3-BB28-4713-AD31-DC2C9F73D245}" srcOrd="0" destOrd="0" presId="urn:microsoft.com/office/officeart/2005/8/layout/vList2"/>
    <dgm:cxn modelId="{DDAAB0A2-BAE0-4E36-A118-23B03C0FA274}" type="presParOf" srcId="{321ABF18-5D04-4D40-BDEB-A0210FE39A12}" destId="{80B1B865-3848-4615-B62D-4F7D064E64F1}" srcOrd="1" destOrd="0" presId="urn:microsoft.com/office/officeart/2005/8/layout/vList2"/>
    <dgm:cxn modelId="{18A2E695-F091-4D0B-9122-9C6A259B523B}" type="presParOf" srcId="{321ABF18-5D04-4D40-BDEB-A0210FE39A12}" destId="{4DC9FD13-7890-4034-9A0A-34429CF93B13}" srcOrd="2" destOrd="0" presId="urn:microsoft.com/office/officeart/2005/8/layout/vList2"/>
    <dgm:cxn modelId="{067E9931-AD4D-419F-91F7-8ADC6996B557}" type="presParOf" srcId="{321ABF18-5D04-4D40-BDEB-A0210FE39A12}" destId="{8CA9A317-E1B7-47CE-95F4-AD66391F9AAD}" srcOrd="3" destOrd="0" presId="urn:microsoft.com/office/officeart/2005/8/layout/vList2"/>
    <dgm:cxn modelId="{B51B35E6-9C1E-4D18-B7D4-E776E258610F}" type="presParOf" srcId="{321ABF18-5D04-4D40-BDEB-A0210FE39A12}" destId="{2F542F6D-A008-42F8-B0B0-4472172C2EB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08B0E9-BC44-4258-AD91-1EB2CC5C30E1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B9C4E0D-2FD0-47E4-8A38-48C1DD5EC2AF}">
      <dgm:prSet/>
      <dgm:spPr/>
      <dgm:t>
        <a:bodyPr/>
        <a:lstStyle/>
        <a:p>
          <a:r>
            <a:rPr lang="en-US"/>
            <a:t>Algebraic Functions For Recognition - Amnon Shashua .</a:t>
          </a:r>
        </a:p>
      </dgm:t>
    </dgm:pt>
    <dgm:pt modelId="{5C362C52-36C0-40C7-9D82-71E6E8BFF858}" type="parTrans" cxnId="{66FEC745-FB25-4670-8541-652715972B39}">
      <dgm:prSet/>
      <dgm:spPr/>
      <dgm:t>
        <a:bodyPr/>
        <a:lstStyle/>
        <a:p>
          <a:endParaRPr lang="en-US"/>
        </a:p>
      </dgm:t>
    </dgm:pt>
    <dgm:pt modelId="{C36AD1D8-9CEE-47EB-9866-E8D3486F5555}" type="sibTrans" cxnId="{66FEC745-FB25-4670-8541-652715972B39}">
      <dgm:prSet/>
      <dgm:spPr/>
      <dgm:t>
        <a:bodyPr/>
        <a:lstStyle/>
        <a:p>
          <a:endParaRPr lang="en-US"/>
        </a:p>
      </dgm:t>
    </dgm:pt>
    <dgm:pt modelId="{C7EC2436-B6EB-4F04-82BB-FA5DDABC0CD9}">
      <dgm:prSet/>
      <dgm:spPr/>
      <dgm:t>
        <a:bodyPr/>
        <a:lstStyle/>
        <a:p>
          <a:r>
            <a:rPr lang="en-US"/>
            <a:t>Multiple View Geometry in Computer Vision – Richard Hartley and Andrew Zisserman- Chapters 15-16.</a:t>
          </a:r>
        </a:p>
      </dgm:t>
    </dgm:pt>
    <dgm:pt modelId="{01874DF7-3CCF-4CFC-AB6A-589BC30F0794}" type="parTrans" cxnId="{C2C91B2D-A1A5-4018-8E34-8D8EF50B5999}">
      <dgm:prSet/>
      <dgm:spPr/>
      <dgm:t>
        <a:bodyPr/>
        <a:lstStyle/>
        <a:p>
          <a:endParaRPr lang="en-US"/>
        </a:p>
      </dgm:t>
    </dgm:pt>
    <dgm:pt modelId="{DC97852A-0986-4934-93A5-5F61873C99E0}" type="sibTrans" cxnId="{C2C91B2D-A1A5-4018-8E34-8D8EF50B5999}">
      <dgm:prSet/>
      <dgm:spPr/>
      <dgm:t>
        <a:bodyPr/>
        <a:lstStyle/>
        <a:p>
          <a:endParaRPr lang="en-US"/>
        </a:p>
      </dgm:t>
    </dgm:pt>
    <dgm:pt modelId="{01094630-41EC-477F-BC16-8F8F5980FE4A}" type="pres">
      <dgm:prSet presAssocID="{7B08B0E9-BC44-4258-AD91-1EB2CC5C30E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2AA8090-241A-443A-85DE-99E57718AA60}" type="pres">
      <dgm:prSet presAssocID="{9B9C4E0D-2FD0-47E4-8A38-48C1DD5EC2AF}" presName="hierRoot1" presStyleCnt="0"/>
      <dgm:spPr/>
    </dgm:pt>
    <dgm:pt modelId="{CC487590-3F8E-44E2-8BA1-4382950CF465}" type="pres">
      <dgm:prSet presAssocID="{9B9C4E0D-2FD0-47E4-8A38-48C1DD5EC2AF}" presName="composite" presStyleCnt="0"/>
      <dgm:spPr/>
    </dgm:pt>
    <dgm:pt modelId="{5B03C2B3-1310-4B36-9050-C6DEF787D75B}" type="pres">
      <dgm:prSet presAssocID="{9B9C4E0D-2FD0-47E4-8A38-48C1DD5EC2AF}" presName="background" presStyleLbl="node0" presStyleIdx="0" presStyleCnt="2"/>
      <dgm:spPr/>
    </dgm:pt>
    <dgm:pt modelId="{FC9E1201-6A6E-425D-BE8C-7CDFF946145B}" type="pres">
      <dgm:prSet presAssocID="{9B9C4E0D-2FD0-47E4-8A38-48C1DD5EC2AF}" presName="text" presStyleLbl="fgAcc0" presStyleIdx="0" presStyleCnt="2">
        <dgm:presLayoutVars>
          <dgm:chPref val="3"/>
        </dgm:presLayoutVars>
      </dgm:prSet>
      <dgm:spPr/>
    </dgm:pt>
    <dgm:pt modelId="{94ACE397-E13A-4928-A111-6212709F6509}" type="pres">
      <dgm:prSet presAssocID="{9B9C4E0D-2FD0-47E4-8A38-48C1DD5EC2AF}" presName="hierChild2" presStyleCnt="0"/>
      <dgm:spPr/>
    </dgm:pt>
    <dgm:pt modelId="{D8E7CEBA-05D1-4222-AEEB-3DE4056D205E}" type="pres">
      <dgm:prSet presAssocID="{C7EC2436-B6EB-4F04-82BB-FA5DDABC0CD9}" presName="hierRoot1" presStyleCnt="0"/>
      <dgm:spPr/>
    </dgm:pt>
    <dgm:pt modelId="{1F1F10D6-E04B-41DA-9CB0-CC36FE5B3978}" type="pres">
      <dgm:prSet presAssocID="{C7EC2436-B6EB-4F04-82BB-FA5DDABC0CD9}" presName="composite" presStyleCnt="0"/>
      <dgm:spPr/>
    </dgm:pt>
    <dgm:pt modelId="{2F734767-4296-4BEE-8759-3F394790A459}" type="pres">
      <dgm:prSet presAssocID="{C7EC2436-B6EB-4F04-82BB-FA5DDABC0CD9}" presName="background" presStyleLbl="node0" presStyleIdx="1" presStyleCnt="2"/>
      <dgm:spPr/>
    </dgm:pt>
    <dgm:pt modelId="{CD2B85D5-0945-4A46-80C4-D4785805A9DA}" type="pres">
      <dgm:prSet presAssocID="{C7EC2436-B6EB-4F04-82BB-FA5DDABC0CD9}" presName="text" presStyleLbl="fgAcc0" presStyleIdx="1" presStyleCnt="2">
        <dgm:presLayoutVars>
          <dgm:chPref val="3"/>
        </dgm:presLayoutVars>
      </dgm:prSet>
      <dgm:spPr/>
    </dgm:pt>
    <dgm:pt modelId="{D20DD4B9-24A4-4CBD-BADF-5C334BDEA00A}" type="pres">
      <dgm:prSet presAssocID="{C7EC2436-B6EB-4F04-82BB-FA5DDABC0CD9}" presName="hierChild2" presStyleCnt="0"/>
      <dgm:spPr/>
    </dgm:pt>
  </dgm:ptLst>
  <dgm:cxnLst>
    <dgm:cxn modelId="{C2C91B2D-A1A5-4018-8E34-8D8EF50B5999}" srcId="{7B08B0E9-BC44-4258-AD91-1EB2CC5C30E1}" destId="{C7EC2436-B6EB-4F04-82BB-FA5DDABC0CD9}" srcOrd="1" destOrd="0" parTransId="{01874DF7-3CCF-4CFC-AB6A-589BC30F0794}" sibTransId="{DC97852A-0986-4934-93A5-5F61873C99E0}"/>
    <dgm:cxn modelId="{57F68665-016F-4E60-AF62-0A70F282C369}" type="presOf" srcId="{9B9C4E0D-2FD0-47E4-8A38-48C1DD5EC2AF}" destId="{FC9E1201-6A6E-425D-BE8C-7CDFF946145B}" srcOrd="0" destOrd="0" presId="urn:microsoft.com/office/officeart/2005/8/layout/hierarchy1"/>
    <dgm:cxn modelId="{66FEC745-FB25-4670-8541-652715972B39}" srcId="{7B08B0E9-BC44-4258-AD91-1EB2CC5C30E1}" destId="{9B9C4E0D-2FD0-47E4-8A38-48C1DD5EC2AF}" srcOrd="0" destOrd="0" parTransId="{5C362C52-36C0-40C7-9D82-71E6E8BFF858}" sibTransId="{C36AD1D8-9CEE-47EB-9866-E8D3486F5555}"/>
    <dgm:cxn modelId="{D010FD55-F1A7-4347-BF14-6B6F19A66C0F}" type="presOf" srcId="{C7EC2436-B6EB-4F04-82BB-FA5DDABC0CD9}" destId="{CD2B85D5-0945-4A46-80C4-D4785805A9DA}" srcOrd="0" destOrd="0" presId="urn:microsoft.com/office/officeart/2005/8/layout/hierarchy1"/>
    <dgm:cxn modelId="{870C59A8-375B-4620-9896-A25EEC6B9756}" type="presOf" srcId="{7B08B0E9-BC44-4258-AD91-1EB2CC5C30E1}" destId="{01094630-41EC-477F-BC16-8F8F5980FE4A}" srcOrd="0" destOrd="0" presId="urn:microsoft.com/office/officeart/2005/8/layout/hierarchy1"/>
    <dgm:cxn modelId="{C67C806C-4F16-47BD-9539-94F30A61D2DD}" type="presParOf" srcId="{01094630-41EC-477F-BC16-8F8F5980FE4A}" destId="{42AA8090-241A-443A-85DE-99E57718AA60}" srcOrd="0" destOrd="0" presId="urn:microsoft.com/office/officeart/2005/8/layout/hierarchy1"/>
    <dgm:cxn modelId="{27D137E7-1C05-4E19-AB22-FA6216CDF529}" type="presParOf" srcId="{42AA8090-241A-443A-85DE-99E57718AA60}" destId="{CC487590-3F8E-44E2-8BA1-4382950CF465}" srcOrd="0" destOrd="0" presId="urn:microsoft.com/office/officeart/2005/8/layout/hierarchy1"/>
    <dgm:cxn modelId="{241AA1D6-2001-4A77-B1FB-326BF5657767}" type="presParOf" srcId="{CC487590-3F8E-44E2-8BA1-4382950CF465}" destId="{5B03C2B3-1310-4B36-9050-C6DEF787D75B}" srcOrd="0" destOrd="0" presId="urn:microsoft.com/office/officeart/2005/8/layout/hierarchy1"/>
    <dgm:cxn modelId="{E5260270-87FB-415E-9189-2A81E6537150}" type="presParOf" srcId="{CC487590-3F8E-44E2-8BA1-4382950CF465}" destId="{FC9E1201-6A6E-425D-BE8C-7CDFF946145B}" srcOrd="1" destOrd="0" presId="urn:microsoft.com/office/officeart/2005/8/layout/hierarchy1"/>
    <dgm:cxn modelId="{5442BAA4-3558-4E73-A072-60CC5A6D95DA}" type="presParOf" srcId="{42AA8090-241A-443A-85DE-99E57718AA60}" destId="{94ACE397-E13A-4928-A111-6212709F6509}" srcOrd="1" destOrd="0" presId="urn:microsoft.com/office/officeart/2005/8/layout/hierarchy1"/>
    <dgm:cxn modelId="{F9C80A4D-F69E-4C3A-9157-3B600E009C26}" type="presParOf" srcId="{01094630-41EC-477F-BC16-8F8F5980FE4A}" destId="{D8E7CEBA-05D1-4222-AEEB-3DE4056D205E}" srcOrd="1" destOrd="0" presId="urn:microsoft.com/office/officeart/2005/8/layout/hierarchy1"/>
    <dgm:cxn modelId="{623FC558-4B8C-4AE3-98D1-ACF2B4675B84}" type="presParOf" srcId="{D8E7CEBA-05D1-4222-AEEB-3DE4056D205E}" destId="{1F1F10D6-E04B-41DA-9CB0-CC36FE5B3978}" srcOrd="0" destOrd="0" presId="urn:microsoft.com/office/officeart/2005/8/layout/hierarchy1"/>
    <dgm:cxn modelId="{1C15158E-2120-4A79-94CB-9EEB368ACC95}" type="presParOf" srcId="{1F1F10D6-E04B-41DA-9CB0-CC36FE5B3978}" destId="{2F734767-4296-4BEE-8759-3F394790A459}" srcOrd="0" destOrd="0" presId="urn:microsoft.com/office/officeart/2005/8/layout/hierarchy1"/>
    <dgm:cxn modelId="{E8F509F7-ECC7-4667-BFD2-72293A572511}" type="presParOf" srcId="{1F1F10D6-E04B-41DA-9CB0-CC36FE5B3978}" destId="{CD2B85D5-0945-4A46-80C4-D4785805A9DA}" srcOrd="1" destOrd="0" presId="urn:microsoft.com/office/officeart/2005/8/layout/hierarchy1"/>
    <dgm:cxn modelId="{C7FCC30E-1045-4A27-8C0F-42FD94DDE48D}" type="presParOf" srcId="{D8E7CEBA-05D1-4222-AEEB-3DE4056D205E}" destId="{D20DD4B9-24A4-4CBD-BADF-5C334BDEA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9FB3D9-4128-4BF9-B8CD-36AEA523025B}">
      <dsp:nvSpPr>
        <dsp:cNvPr id="0" name=""/>
        <dsp:cNvSpPr/>
      </dsp:nvSpPr>
      <dsp:spPr>
        <a:xfrm>
          <a:off x="0" y="616"/>
          <a:ext cx="5182791" cy="14429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677905-AADA-485F-B228-8C0F595ACEA2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CE059-1586-43E2-84D6-1F919752E491}">
      <dsp:nvSpPr>
        <dsp:cNvPr id="0" name=""/>
        <dsp:cNvSpPr/>
      </dsp:nvSpPr>
      <dsp:spPr>
        <a:xfrm>
          <a:off x="1666563" y="616"/>
          <a:ext cx="3516227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(*)  is a </a:t>
          </a:r>
          <a:r>
            <a:rPr lang="en-US" sz="1900" b="1" kern="1200"/>
            <a:t>trilinear relation in the coordinates </a:t>
          </a:r>
          <a:r>
            <a:rPr lang="en-US" sz="1900" kern="1200"/>
            <a:t>of the image elements (points and lines). </a:t>
          </a:r>
        </a:p>
      </dsp:txBody>
      <dsp:txXfrm>
        <a:off x="1666563" y="616"/>
        <a:ext cx="3516227" cy="1442911"/>
      </dsp:txXfrm>
    </dsp:sp>
    <dsp:sp modelId="{DD8ABEAE-0A81-48F0-B5F1-7CEAE367FA90}">
      <dsp:nvSpPr>
        <dsp:cNvPr id="0" name=""/>
        <dsp:cNvSpPr/>
      </dsp:nvSpPr>
      <dsp:spPr>
        <a:xfrm>
          <a:off x="0" y="1804256"/>
          <a:ext cx="5182791" cy="14429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1F6D2-22BA-477F-A5C4-EC157668EDF3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06964-053F-4228-A052-4E5921FF799B}">
      <dsp:nvSpPr>
        <dsp:cNvPr id="0" name=""/>
        <dsp:cNvSpPr/>
      </dsp:nvSpPr>
      <dsp:spPr>
        <a:xfrm>
          <a:off x="1666563" y="1804256"/>
          <a:ext cx="3516227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Tri</a:t>
          </a:r>
          <a:r>
            <a:rPr lang="en-US" sz="1900" kern="1200"/>
            <a:t>- since every monomial in the relation involves a coordinate from each of the three image elements involved</a:t>
          </a:r>
        </a:p>
      </dsp:txBody>
      <dsp:txXfrm>
        <a:off x="1666563" y="1804256"/>
        <a:ext cx="3516227" cy="1442911"/>
      </dsp:txXfrm>
    </dsp:sp>
    <dsp:sp modelId="{0E89F436-C134-4DDF-B9EC-8A4B6EE2543B}">
      <dsp:nvSpPr>
        <dsp:cNvPr id="0" name=""/>
        <dsp:cNvSpPr/>
      </dsp:nvSpPr>
      <dsp:spPr>
        <a:xfrm>
          <a:off x="0" y="3607896"/>
          <a:ext cx="5182791" cy="14429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6A6E27-048B-413A-8DD9-6BF72F09C1AD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873C4-6A38-4E9F-8359-199F8AF974B4}">
      <dsp:nvSpPr>
        <dsp:cNvPr id="0" name=""/>
        <dsp:cNvSpPr/>
      </dsp:nvSpPr>
      <dsp:spPr>
        <a:xfrm>
          <a:off x="1666563" y="3607896"/>
          <a:ext cx="3516227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linear</a:t>
          </a:r>
          <a:r>
            <a:rPr lang="en-US" sz="1900" kern="1200"/>
            <a:t> because the relations are linear in each of the algebraic entities (i.e. the three “arguments” of the tensor). </a:t>
          </a:r>
        </a:p>
      </dsp:txBody>
      <dsp:txXfrm>
        <a:off x="1666563" y="3607896"/>
        <a:ext cx="3516227" cy="14429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A2B851-224C-437E-BD72-EF51AA88700E}">
      <dsp:nvSpPr>
        <dsp:cNvPr id="0" name=""/>
        <dsp:cNvSpPr/>
      </dsp:nvSpPr>
      <dsp:spPr>
        <a:xfrm>
          <a:off x="965728" y="383188"/>
          <a:ext cx="1554187" cy="1554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79B1B-6728-4B20-9213-AFAC12181220}">
      <dsp:nvSpPr>
        <dsp:cNvPr id="0" name=""/>
        <dsp:cNvSpPr/>
      </dsp:nvSpPr>
      <dsp:spPr>
        <a:xfrm>
          <a:off x="15946" y="2390391"/>
          <a:ext cx="34537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On our project we used </a:t>
          </a:r>
          <a:r>
            <a:rPr lang="en-US" sz="1400" b="1" kern="1200" dirty="0"/>
            <a:t>A linear method based on direct solution of a set of linear equations</a:t>
          </a:r>
          <a:r>
            <a:rPr lang="en-US" sz="1400" kern="1200" dirty="0"/>
            <a:t>. </a:t>
          </a:r>
        </a:p>
      </dsp:txBody>
      <dsp:txXfrm>
        <a:off x="15946" y="2390391"/>
        <a:ext cx="3453750" cy="1012500"/>
      </dsp:txXfrm>
    </dsp:sp>
    <dsp:sp modelId="{0680CE95-8EC4-4932-90E4-4F28C713F279}">
      <dsp:nvSpPr>
        <dsp:cNvPr id="0" name=""/>
        <dsp:cNvSpPr/>
      </dsp:nvSpPr>
      <dsp:spPr>
        <a:xfrm>
          <a:off x="5023884" y="383188"/>
          <a:ext cx="1554187" cy="1554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9E08C-6B10-413B-9FF0-819C5011D0EE}">
      <dsp:nvSpPr>
        <dsp:cNvPr id="0" name=""/>
        <dsp:cNvSpPr/>
      </dsp:nvSpPr>
      <dsp:spPr>
        <a:xfrm>
          <a:off x="4074103" y="2390391"/>
          <a:ext cx="34537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There are more accurate methods such as An </a:t>
          </a:r>
          <a:r>
            <a:rPr lang="en-US" sz="1200" b="1" kern="1200" dirty="0"/>
            <a:t>iterative method, that minimizes the algebraic error</a:t>
          </a:r>
          <a:r>
            <a:rPr lang="en-US" sz="1200" kern="1200" dirty="0"/>
            <a:t>(Section 16.3 in the book), An iterative method that </a:t>
          </a:r>
          <a:r>
            <a:rPr lang="en-US" sz="1200" b="1" kern="1200" dirty="0"/>
            <a:t>minimizes geometric error </a:t>
          </a:r>
          <a:r>
            <a:rPr lang="en-US" sz="1200" kern="1200" dirty="0"/>
            <a:t>(the </a:t>
          </a:r>
          <a:r>
            <a:rPr lang="en-US" sz="1200" b="1" kern="1200" dirty="0"/>
            <a:t>“Gold Standard” method</a:t>
          </a:r>
          <a:r>
            <a:rPr lang="en-US" sz="1200" kern="1200" dirty="0"/>
            <a:t>) (section 16.4.1),and </a:t>
          </a:r>
          <a:r>
            <a:rPr lang="en-US" sz="1200" b="1" kern="1200" dirty="0"/>
            <a:t>Robust</a:t>
          </a:r>
          <a:r>
            <a:rPr lang="en-US" sz="1200" kern="1200" dirty="0"/>
            <a:t> </a:t>
          </a:r>
          <a:r>
            <a:rPr lang="en-US" sz="1200" b="1" kern="1200" dirty="0"/>
            <a:t>estimation based on RANSAC</a:t>
          </a:r>
          <a:r>
            <a:rPr lang="en-US" sz="1200" kern="1200" dirty="0"/>
            <a:t> (section 16.6).</a:t>
          </a:r>
        </a:p>
      </dsp:txBody>
      <dsp:txXfrm>
        <a:off x="4074103" y="2390391"/>
        <a:ext cx="3453750" cy="101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8D2EF-8222-42AA-B698-C73CD053F0B7}">
      <dsp:nvSpPr>
        <dsp:cNvPr id="0" name=""/>
        <dsp:cNvSpPr/>
      </dsp:nvSpPr>
      <dsp:spPr>
        <a:xfrm>
          <a:off x="749317" y="818565"/>
          <a:ext cx="971544" cy="9715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FAAFE-551B-47C6-9925-0B8EEC8B22DB}">
      <dsp:nvSpPr>
        <dsp:cNvPr id="0" name=""/>
        <dsp:cNvSpPr/>
      </dsp:nvSpPr>
      <dsp:spPr>
        <a:xfrm>
          <a:off x="155595" y="2112514"/>
          <a:ext cx="2158987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We didn’t use </a:t>
          </a:r>
          <a:r>
            <a:rPr lang="en-US" sz="1200" b="1" kern="1200" dirty="0"/>
            <a:t>deep learning</a:t>
          </a:r>
          <a:r>
            <a:rPr lang="en-US" sz="1200" kern="1200" dirty="0"/>
            <a:t>, which will probably would get better results.</a:t>
          </a:r>
        </a:p>
      </dsp:txBody>
      <dsp:txXfrm>
        <a:off x="155595" y="2112514"/>
        <a:ext cx="2158987" cy="855000"/>
      </dsp:txXfrm>
    </dsp:sp>
    <dsp:sp modelId="{ADC33D7F-7327-4284-922B-9FC60CBCF972}">
      <dsp:nvSpPr>
        <dsp:cNvPr id="0" name=""/>
        <dsp:cNvSpPr/>
      </dsp:nvSpPr>
      <dsp:spPr>
        <a:xfrm>
          <a:off x="3286127" y="818565"/>
          <a:ext cx="971544" cy="9715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FD0DD1-A5FE-4CAB-9AEE-5294449C74EE}">
      <dsp:nvSpPr>
        <dsp:cNvPr id="0" name=""/>
        <dsp:cNvSpPr/>
      </dsp:nvSpPr>
      <dsp:spPr>
        <a:xfrm>
          <a:off x="2692406" y="2112514"/>
          <a:ext cx="2158987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We found 2 </a:t>
          </a:r>
          <a:r>
            <a:rPr lang="en-US" sz="1200" kern="1200" dirty="0" err="1"/>
            <a:t>epipols</a:t>
          </a:r>
          <a:r>
            <a:rPr lang="en-US" sz="1200" kern="1200" dirty="0"/>
            <a:t> in our project</a:t>
          </a:r>
          <a:r>
            <a:rPr lang="en-US" sz="1200" b="1" kern="1200" dirty="0"/>
            <a:t>. It is possible to find all 6 </a:t>
          </a:r>
          <a:r>
            <a:rPr lang="en-US" sz="1200" b="1" kern="1200" dirty="0" err="1"/>
            <a:t>epipols</a:t>
          </a:r>
          <a:r>
            <a:rPr lang="en-US" sz="1200" b="1" kern="1200" dirty="0"/>
            <a:t> </a:t>
          </a:r>
          <a:r>
            <a:rPr lang="en-US" sz="1200" kern="1200" dirty="0"/>
            <a:t>after </a:t>
          </a:r>
          <a:r>
            <a:rPr lang="en-US" sz="1200" kern="1200" dirty="0" err="1"/>
            <a:t>retriving</a:t>
          </a:r>
          <a:r>
            <a:rPr lang="en-US" sz="1200" kern="1200" dirty="0"/>
            <a:t> all the fundamental matrices as shown in section 15.4.</a:t>
          </a:r>
        </a:p>
      </dsp:txBody>
      <dsp:txXfrm>
        <a:off x="2692406" y="2112514"/>
        <a:ext cx="2158987" cy="855000"/>
      </dsp:txXfrm>
    </dsp:sp>
    <dsp:sp modelId="{283162CA-D4C8-470D-97B8-DB6EA26BA5A7}">
      <dsp:nvSpPr>
        <dsp:cNvPr id="0" name=""/>
        <dsp:cNvSpPr/>
      </dsp:nvSpPr>
      <dsp:spPr>
        <a:xfrm>
          <a:off x="5822938" y="818565"/>
          <a:ext cx="971544" cy="9715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79CBB-CFA1-4DFB-B83C-E951D153388D}">
      <dsp:nvSpPr>
        <dsp:cNvPr id="0" name=""/>
        <dsp:cNvSpPr/>
      </dsp:nvSpPr>
      <dsp:spPr>
        <a:xfrm>
          <a:off x="5229216" y="2112514"/>
          <a:ext cx="2158987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We used only 3 cameras</a:t>
          </a:r>
          <a:r>
            <a:rPr lang="en-US" sz="1200" kern="1200" dirty="0"/>
            <a:t>. The method can be generalized to </a:t>
          </a:r>
          <a:r>
            <a:rPr lang="en-US" sz="1200" b="1" kern="1200" dirty="0"/>
            <a:t>n cameras </a:t>
          </a:r>
          <a:r>
            <a:rPr lang="en-US" sz="1200" kern="1200" dirty="0"/>
            <a:t>what would probably get more interesting results(Chapter 17 in the course book).</a:t>
          </a:r>
        </a:p>
      </dsp:txBody>
      <dsp:txXfrm>
        <a:off x="5229216" y="2112514"/>
        <a:ext cx="2158987" cy="855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1F2D5-28BB-4C79-81FB-510712DD3461}">
      <dsp:nvSpPr>
        <dsp:cNvPr id="0" name=""/>
        <dsp:cNvSpPr/>
      </dsp:nvSpPr>
      <dsp:spPr>
        <a:xfrm>
          <a:off x="0" y="15009"/>
          <a:ext cx="7543800" cy="12097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 our project , we used the trifocal tensor to find to find the </a:t>
          </a:r>
          <a:r>
            <a:rPr lang="en-US" sz="2200" b="1" kern="1200"/>
            <a:t>epipols in the second and third images</a:t>
          </a:r>
          <a:r>
            <a:rPr lang="en-US" sz="2200" kern="1200"/>
            <a:t> corresponding to the first camera center.</a:t>
          </a:r>
        </a:p>
      </dsp:txBody>
      <dsp:txXfrm>
        <a:off x="59057" y="74066"/>
        <a:ext cx="7425686" cy="1091666"/>
      </dsp:txXfrm>
    </dsp:sp>
    <dsp:sp modelId="{2505010F-EFD6-4F05-BBB4-1C9CFD4A5098}">
      <dsp:nvSpPr>
        <dsp:cNvPr id="0" name=""/>
        <dsp:cNvSpPr/>
      </dsp:nvSpPr>
      <dsp:spPr>
        <a:xfrm>
          <a:off x="0" y="1288149"/>
          <a:ext cx="7543800" cy="1209780"/>
        </a:xfrm>
        <a:prstGeom prst="round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We computed the trifocal</a:t>
          </a:r>
          <a:r>
            <a:rPr lang="en-US" sz="2200" kern="1200"/>
            <a:t> </a:t>
          </a:r>
          <a:r>
            <a:rPr lang="en-US" sz="2200" b="1" kern="1200"/>
            <a:t>tensor from image correspondences alone without requiring knowledge of the motion or calibration.</a:t>
          </a:r>
          <a:endParaRPr lang="en-US" sz="2200" kern="1200"/>
        </a:p>
      </dsp:txBody>
      <dsp:txXfrm>
        <a:off x="59057" y="1347206"/>
        <a:ext cx="7425686" cy="1091666"/>
      </dsp:txXfrm>
    </dsp:sp>
    <dsp:sp modelId="{434A2D9A-FC9E-44B8-89C4-32D6EBD79BA0}">
      <dsp:nvSpPr>
        <dsp:cNvPr id="0" name=""/>
        <dsp:cNvSpPr/>
      </dsp:nvSpPr>
      <dsp:spPr>
        <a:xfrm>
          <a:off x="0" y="2561290"/>
          <a:ext cx="7543800" cy="1209780"/>
        </a:xfrm>
        <a:prstGeom prst="round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Afterwards , we used epipolar geomtry ,and the intrinsic structure of the trifocal tensor to </a:t>
          </a:r>
          <a:r>
            <a:rPr lang="en-US" sz="2200" b="1" kern="1200"/>
            <a:t>retrieve the desired epipols </a:t>
          </a:r>
          <a:r>
            <a:rPr lang="en-US" sz="2200" kern="1200"/>
            <a:t>and to achieve our goal.</a:t>
          </a:r>
        </a:p>
      </dsp:txBody>
      <dsp:txXfrm>
        <a:off x="59057" y="2620347"/>
        <a:ext cx="7425686" cy="10916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C011E3-BB28-4713-AD31-DC2C9F73D245}">
      <dsp:nvSpPr>
        <dsp:cNvPr id="0" name=""/>
        <dsp:cNvSpPr/>
      </dsp:nvSpPr>
      <dsp:spPr>
        <a:xfrm>
          <a:off x="0" y="417594"/>
          <a:ext cx="7543800" cy="9509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For the IDF , during operational activities ,using </a:t>
          </a:r>
          <a:r>
            <a:rPr lang="en-US" sz="1700" b="1" kern="1200"/>
            <a:t>our project the soldiers would know where is the commander according to the relevant epipols</a:t>
          </a:r>
          <a:r>
            <a:rPr lang="en-US" sz="1700" kern="1200"/>
            <a:t>. </a:t>
          </a:r>
        </a:p>
      </dsp:txBody>
      <dsp:txXfrm>
        <a:off x="46424" y="464018"/>
        <a:ext cx="7450952" cy="858142"/>
      </dsp:txXfrm>
    </dsp:sp>
    <dsp:sp modelId="{4DC9FD13-7890-4034-9A0A-34429CF93B13}">
      <dsp:nvSpPr>
        <dsp:cNvPr id="0" name=""/>
        <dsp:cNvSpPr/>
      </dsp:nvSpPr>
      <dsp:spPr>
        <a:xfrm>
          <a:off x="0" y="1417544"/>
          <a:ext cx="7543800" cy="950990"/>
        </a:xfrm>
        <a:prstGeom prst="roundRect">
          <a:avLst/>
        </a:prstGeom>
        <a:solidFill>
          <a:schemeClr val="accent5">
            <a:hueOff val="1063560"/>
            <a:satOff val="-11946"/>
            <a:lumOff val="-25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For families , children would be able to find their parents according to the relevant epipols</a:t>
          </a:r>
        </a:p>
      </dsp:txBody>
      <dsp:txXfrm>
        <a:off x="46424" y="1463968"/>
        <a:ext cx="7450952" cy="858142"/>
      </dsp:txXfrm>
    </dsp:sp>
    <dsp:sp modelId="{2F542F6D-A008-42F8-B0B0-4472172C2EB7}">
      <dsp:nvSpPr>
        <dsp:cNvPr id="0" name=""/>
        <dsp:cNvSpPr/>
      </dsp:nvSpPr>
      <dsp:spPr>
        <a:xfrm>
          <a:off x="0" y="2417495"/>
          <a:ext cx="7543800" cy="950990"/>
        </a:xfrm>
        <a:prstGeom prst="round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applications above can be generalized  </a:t>
          </a:r>
          <a:r>
            <a:rPr lang="en-US" sz="1700" b="1" kern="1200"/>
            <a:t>to n people and finding all the epipols</a:t>
          </a:r>
          <a:r>
            <a:rPr lang="en-US" sz="1700" kern="1200"/>
            <a:t> – all the team/family members would be able to see where their relevant people are located in a crowd/operational activity based on the epipoles.</a:t>
          </a:r>
        </a:p>
      </dsp:txBody>
      <dsp:txXfrm>
        <a:off x="46424" y="2463919"/>
        <a:ext cx="7450952" cy="8581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3C2B3-1310-4B36-9050-C6DEF787D75B}">
      <dsp:nvSpPr>
        <dsp:cNvPr id="0" name=""/>
        <dsp:cNvSpPr/>
      </dsp:nvSpPr>
      <dsp:spPr>
        <a:xfrm>
          <a:off x="920" y="696203"/>
          <a:ext cx="3232267" cy="20524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9E1201-6A6E-425D-BE8C-7CDFF946145B}">
      <dsp:nvSpPr>
        <dsp:cNvPr id="0" name=""/>
        <dsp:cNvSpPr/>
      </dsp:nvSpPr>
      <dsp:spPr>
        <a:xfrm>
          <a:off x="360061" y="1037386"/>
          <a:ext cx="3232267" cy="205249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Algebraic Functions For Recognition - Amnon Shashua .</a:t>
          </a:r>
        </a:p>
      </dsp:txBody>
      <dsp:txXfrm>
        <a:off x="420176" y="1097501"/>
        <a:ext cx="3112037" cy="1932260"/>
      </dsp:txXfrm>
    </dsp:sp>
    <dsp:sp modelId="{2F734767-4296-4BEE-8759-3F394790A459}">
      <dsp:nvSpPr>
        <dsp:cNvPr id="0" name=""/>
        <dsp:cNvSpPr/>
      </dsp:nvSpPr>
      <dsp:spPr>
        <a:xfrm>
          <a:off x="3951470" y="696203"/>
          <a:ext cx="3232267" cy="20524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B85D5-0945-4A46-80C4-D4785805A9DA}">
      <dsp:nvSpPr>
        <dsp:cNvPr id="0" name=""/>
        <dsp:cNvSpPr/>
      </dsp:nvSpPr>
      <dsp:spPr>
        <a:xfrm>
          <a:off x="4310611" y="1037386"/>
          <a:ext cx="3232267" cy="205249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Multiple View Geometry in Computer Vision – Richard Hartley and Andrew Zisserman- Chapters 15-16.</a:t>
          </a:r>
        </a:p>
      </dsp:txBody>
      <dsp:txXfrm>
        <a:off x="4370726" y="1097501"/>
        <a:ext cx="3112037" cy="1932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40227827-0194-463B-B8A8-C046B11B101B}" type="datetimeFigureOut">
              <a:rPr lang="he-IL" smtClean="0"/>
              <a:t>ט"ו/שבט/תשפ"ד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6212089-D26B-441D-ABC1-002D8307B765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b="1" u="sng" dirty="0" err="1"/>
              <a:t>אפיפול</a:t>
            </a:r>
            <a:r>
              <a:rPr lang="he-IL" b="1" u="sng" dirty="0"/>
              <a:t>-</a:t>
            </a:r>
            <a:r>
              <a:rPr lang="he-IL" b="0" u="none" dirty="0"/>
              <a:t> הטלת מצלמה </a:t>
            </a:r>
            <a:r>
              <a:rPr lang="en-US" b="0" u="none" dirty="0"/>
              <a:t>x</a:t>
            </a:r>
            <a:r>
              <a:rPr lang="he-IL" b="0" u="none" baseline="0" dirty="0"/>
              <a:t> על תמונה של מצלמה </a:t>
            </a:r>
            <a:r>
              <a:rPr lang="en-US" b="0" u="none" baseline="0" dirty="0"/>
              <a:t>y</a:t>
            </a:r>
            <a:r>
              <a:rPr lang="he-IL" b="0" u="none" baseline="0" dirty="0"/>
              <a:t> – מהווה מעין מיקום של המצלמה </a:t>
            </a:r>
            <a:r>
              <a:rPr lang="en-US" b="0" u="none" baseline="0" dirty="0"/>
              <a:t>x</a:t>
            </a:r>
            <a:r>
              <a:rPr lang="he-IL" b="0" u="none" baseline="0" dirty="0"/>
              <a:t> בתמונה </a:t>
            </a:r>
            <a:r>
              <a:rPr lang="en-US" b="0" u="none" baseline="0" dirty="0"/>
              <a:t>y</a:t>
            </a:r>
            <a:r>
              <a:rPr lang="he-IL" b="0" u="none" baseline="0" dirty="0"/>
              <a:t>.</a:t>
            </a:r>
            <a:endParaRPr lang="he-IL" b="1" u="sng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2</a:t>
            </a:fld>
            <a:endParaRPr lang="he-I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המכפלה</a:t>
            </a:r>
            <a:r>
              <a:rPr lang="he-IL" baseline="0" dirty="0"/>
              <a:t> </a:t>
            </a:r>
            <a:r>
              <a:rPr lang="he-IL" baseline="0" dirty="0" err="1"/>
              <a:t>הוקטורית</a:t>
            </a:r>
            <a:r>
              <a:rPr lang="he-IL" baseline="0" dirty="0"/>
              <a:t> – ישיר מהגדרת אפסילון. </a:t>
            </a:r>
            <a:r>
              <a:rPr lang="en-US" baseline="0" dirty="0"/>
              <a:t>I</a:t>
            </a:r>
            <a:r>
              <a:rPr lang="he-IL" baseline="0" dirty="0"/>
              <a:t> </a:t>
            </a:r>
            <a:r>
              <a:rPr lang="he-IL" baseline="0" dirty="0" err="1"/>
              <a:t>בטנזור</a:t>
            </a:r>
            <a:r>
              <a:rPr lang="he-IL" baseline="0" dirty="0"/>
              <a:t> בוחר את המטריצה המתאימה. </a:t>
            </a:r>
            <a:r>
              <a:rPr lang="en-US" baseline="0" dirty="0"/>
              <a:t>P,Q</a:t>
            </a:r>
            <a:r>
              <a:rPr lang="he-IL" baseline="0" dirty="0"/>
              <a:t> את המשבצות המתאימות במטריצה.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8885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לכאורה , אפשר </a:t>
            </a:r>
            <a:r>
              <a:rPr lang="he-IL" dirty="0" err="1"/>
              <a:t>להשמש</a:t>
            </a:r>
            <a:r>
              <a:rPr lang="he-IL" dirty="0"/>
              <a:t> </a:t>
            </a:r>
            <a:r>
              <a:rPr lang="he-IL" dirty="0" err="1"/>
              <a:t>בקליברציה</a:t>
            </a:r>
            <a:r>
              <a:rPr lang="he-IL" dirty="0"/>
              <a:t> ,אבל אין צורך, מספיק נקודות תואמות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14</a:t>
            </a:fld>
            <a:endParaRPr lang="he-I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אם המישורים זרים – נחתך בנקודה אחת. לכן מדובר באילוץ מיוחד,שאנחנו יכולים להגדיר אלגברית.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16</a:t>
            </a:fld>
            <a:endParaRPr lang="he-I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אם המישורים זרים – נחתך בנקודה אחת. לכן מדובר באילוץ מיוחד,שאנחנו יכולים להגדיר אלגברית.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17</a:t>
            </a:fld>
            <a:endParaRPr lang="he-IL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1286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9845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5391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23</a:t>
            </a:fld>
            <a:endParaRPr lang="he-IL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X is</a:t>
            </a:r>
            <a:r>
              <a:rPr lang="en-US" baseline="0" dirty="0"/>
              <a:t> determined only by x</a:t>
            </a:r>
            <a:r>
              <a:rPr lang="en-US" baseline="-25000" dirty="0"/>
              <a:t>1</a:t>
            </a:r>
            <a:r>
              <a:rPr lang="en-US" baseline="0" dirty="0"/>
              <a:t> and x</a:t>
            </a:r>
            <a:r>
              <a:rPr lang="en-US" baseline="-25000" dirty="0"/>
              <a:t>2</a:t>
            </a:r>
            <a:r>
              <a:rPr lang="en-US" baseline="0" dirty="0"/>
              <a:t> . </a:t>
            </a:r>
            <a:r>
              <a:rPr lang="en-US" baseline="0" dirty="0" err="1"/>
              <a:t>Thus,the</a:t>
            </a:r>
            <a:r>
              <a:rPr lang="en-US" baseline="0" dirty="0"/>
              <a:t> nullity is 2.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24</a:t>
            </a:fld>
            <a:endParaRPr lang="he-IL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rank(M</a:t>
            </a:r>
            <a:r>
              <a:rPr lang="en-US" baseline="30000" dirty="0"/>
              <a:t>T</a:t>
            </a:r>
            <a:r>
              <a:rPr lang="en-US" dirty="0"/>
              <a:t> )=rank(M) because the dimension of the row space=dimension of the </a:t>
            </a:r>
            <a:r>
              <a:rPr lang="en-US" dirty="0" err="1"/>
              <a:t>col</a:t>
            </a:r>
            <a:r>
              <a:rPr lang="en-US" dirty="0"/>
              <a:t> space 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25</a:t>
            </a:fld>
            <a:endParaRPr lang="he-I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מעבירים</a:t>
            </a:r>
            <a:r>
              <a:rPr lang="he-IL" baseline="0" dirty="0"/>
              <a:t> את האפיפול ש3 יוצר ב1 ל2 ,לקו הנוצר ע"י שני האפיפולים ב2,ע"י המטריצה היסודית בין 1 ל2.</a:t>
            </a:r>
          </a:p>
          <a:p>
            <a:r>
              <a:rPr lang="he-IL" baseline="0" dirty="0"/>
              <a:t>המעבר – הכפלנו מכפלה וקטורית את שני האגפים ב</a:t>
            </a:r>
            <a:r>
              <a:rPr lang="en-US" baseline="0" dirty="0"/>
              <a:t>e32^T</a:t>
            </a:r>
            <a:r>
              <a:rPr lang="he-IL" baseline="0" dirty="0"/>
              <a:t> ואותו דבר עבור האחרים.</a:t>
            </a:r>
          </a:p>
          <a:p>
            <a:endParaRPr lang="he-IL" baseline="0" dirty="0"/>
          </a:p>
          <a:p>
            <a:r>
              <a:rPr lang="he-IL" baseline="0" dirty="0"/>
              <a:t>קיבלנו 3 תנאים שמגדירים את הקשר בין </a:t>
            </a:r>
            <a:r>
              <a:rPr lang="he-IL" baseline="0" dirty="0" err="1"/>
              <a:t>האפיפולים</a:t>
            </a:r>
            <a:r>
              <a:rPr lang="he-IL" baseline="0" dirty="0"/>
              <a:t>: </a:t>
            </a:r>
            <a:r>
              <a:rPr lang="he-IL" baseline="0" dirty="0" err="1"/>
              <a:t>האפיפלולים</a:t>
            </a:r>
            <a:r>
              <a:rPr lang="he-IL" baseline="0" dirty="0"/>
              <a:t> הם בדיוק המאפסים הימניים והשמאליים של המטריצות היסודיות. ידוע: הקשר הראשון , לכן המטריצות היסודיות מחזיקות את כל המידע הגיאומטרי</a:t>
            </a:r>
            <a:endParaRPr lang="he-I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7122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incidence relation </a:t>
            </a:r>
            <a:r>
              <a:rPr lang="en-US" b="0" baseline="0" dirty="0"/>
              <a:t>  </a:t>
            </a:r>
            <a:endParaRPr lang="he-IL" b="0" baseline="0" dirty="0"/>
          </a:p>
          <a:p>
            <a:r>
              <a:rPr lang="he-IL" b="0" baseline="0" dirty="0"/>
              <a:t>מבטא את הרעיון של קשר בין נקודה וקו או חיתוך של מישורים לדוגמה. זה איזשהו תנאי שמבטא את הקשר בין הדברים. במקרה שלנו התלות הליניארית מתבטאת במטריצה מדרגה 2.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26</a:t>
            </a:fld>
            <a:endParaRPr lang="he-IL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incidence relation </a:t>
            </a:r>
            <a:r>
              <a:rPr lang="en-US" b="0" baseline="0" dirty="0"/>
              <a:t>  </a:t>
            </a:r>
            <a:endParaRPr lang="he-IL" b="0" baseline="0" dirty="0"/>
          </a:p>
          <a:p>
            <a:r>
              <a:rPr lang="he-IL" b="0" baseline="0" dirty="0"/>
              <a:t>מבטא את הרעיון של קשר בין נקודה וקו או חיתוך של מישורים לדוגמה. זה איזשהו תנאי שמבטא את הקשר בין הדברים. במקרה שלנו התלות הליניארית מתבטאת במטריצה מדרגה 2.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27</a:t>
            </a:fld>
            <a:endParaRPr lang="he-IL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incidence relation </a:t>
            </a:r>
            <a:r>
              <a:rPr lang="en-US" b="0" baseline="0" dirty="0"/>
              <a:t>  </a:t>
            </a:r>
            <a:r>
              <a:rPr lang="he-IL" b="0" baseline="0" dirty="0"/>
              <a:t>  במקרה זה הוא הקשר בין שלושת הקווים התואמים </a:t>
            </a:r>
            <a:r>
              <a:rPr lang="en-US" b="0" baseline="0" dirty="0" err="1"/>
              <a:t>l,l’,l</a:t>
            </a:r>
            <a:r>
              <a:rPr lang="en-US" b="0" baseline="0" dirty="0"/>
              <a:t>’’’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28</a:t>
            </a:fld>
            <a:endParaRPr lang="he-IL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incidence relation </a:t>
            </a:r>
            <a:r>
              <a:rPr lang="en-US" b="0" baseline="0" dirty="0"/>
              <a:t>  </a:t>
            </a:r>
            <a:r>
              <a:rPr lang="he-IL" b="0" baseline="0" dirty="0"/>
              <a:t>  במקרה זה הוא הקשר בין שלושת הקווים התואמים </a:t>
            </a:r>
            <a:r>
              <a:rPr lang="en-US" b="0" baseline="0" dirty="0" err="1"/>
              <a:t>l,l’,l</a:t>
            </a:r>
            <a:r>
              <a:rPr lang="en-US" b="0" baseline="0"/>
              <a:t>’’’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29</a:t>
            </a:fld>
            <a:endParaRPr lang="he-IL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incidence relation </a:t>
            </a:r>
            <a:r>
              <a:rPr lang="en-US" b="0" baseline="0" dirty="0"/>
              <a:t>  </a:t>
            </a:r>
            <a:r>
              <a:rPr lang="he-IL" b="0" baseline="0" dirty="0"/>
              <a:t>  במקרה זה הוא הקשר בין שלושת הקווים התואמים </a:t>
            </a:r>
            <a:r>
              <a:rPr lang="en-US" b="0" baseline="0" dirty="0" err="1"/>
              <a:t>l,l’,l</a:t>
            </a:r>
            <a:r>
              <a:rPr lang="en-US" b="0" baseline="0"/>
              <a:t>’’’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30</a:t>
            </a:fld>
            <a:endParaRPr lang="he-IL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incidence relation </a:t>
            </a:r>
            <a:r>
              <a:rPr lang="en-US" b="0" baseline="0" dirty="0"/>
              <a:t>  </a:t>
            </a:r>
            <a:r>
              <a:rPr lang="he-IL" b="0" baseline="0" dirty="0"/>
              <a:t>  במקרה זה הוא הקשר בין שלושת הקווים התואמים </a:t>
            </a:r>
            <a:r>
              <a:rPr lang="en-US" b="0" baseline="0" dirty="0" err="1"/>
              <a:t>l,l’,l</a:t>
            </a:r>
            <a:r>
              <a:rPr lang="en-US" b="0" baseline="0" dirty="0"/>
              <a:t>’’’  </a:t>
            </a:r>
            <a:r>
              <a:rPr lang="he-IL" b="0" baseline="0" dirty="0"/>
              <a:t>. כיוון שכל </a:t>
            </a:r>
            <a:r>
              <a:rPr lang="he-IL" b="1" baseline="0" dirty="0"/>
              <a:t>3 התמונות הן ביחד ,של אותו דבר , הן מודבקות יחד </a:t>
            </a:r>
            <a:r>
              <a:rPr lang="he-IL" b="0" u="sng" baseline="0" dirty="0"/>
              <a:t>באמצעות הקווים/הנקודות התואמות</a:t>
            </a:r>
            <a:r>
              <a:rPr lang="he-IL" b="0" u="none" baseline="0" dirty="0"/>
              <a:t>. הורדה – בסיס </a:t>
            </a:r>
            <a:r>
              <a:rPr lang="he-IL" b="0" u="none" baseline="0" dirty="0" err="1"/>
              <a:t>פרוייקטיבי</a:t>
            </a:r>
            <a:r>
              <a:rPr lang="he-IL" b="0" u="none" baseline="0" dirty="0"/>
              <a:t>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31</a:t>
            </a:fld>
            <a:endParaRPr lang="he-IL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incidence relation </a:t>
            </a:r>
            <a:r>
              <a:rPr lang="en-US" b="0" baseline="0" dirty="0"/>
              <a:t>  </a:t>
            </a:r>
            <a:r>
              <a:rPr lang="he-IL" b="0" baseline="0" dirty="0"/>
              <a:t>  במקרה זה הוא הקשר בין שלושת הקווים התואמים </a:t>
            </a:r>
            <a:r>
              <a:rPr lang="en-US" b="0" baseline="0" dirty="0" err="1"/>
              <a:t>l,l’,l</a:t>
            </a:r>
            <a:r>
              <a:rPr lang="en-US" b="0" baseline="0" dirty="0"/>
              <a:t>’’’  </a:t>
            </a:r>
            <a:r>
              <a:rPr lang="he-IL" b="0" baseline="0" dirty="0"/>
              <a:t>. כיוון שכל </a:t>
            </a:r>
            <a:r>
              <a:rPr lang="he-IL" b="1" baseline="0" dirty="0"/>
              <a:t>3 התמונות הן ביחד ,של אותו דבר , הן מודבקות יחד </a:t>
            </a:r>
            <a:r>
              <a:rPr lang="he-IL" b="0" u="sng" baseline="0" dirty="0"/>
              <a:t>באמצעות הקווים/הנקודות התואמות</a:t>
            </a:r>
            <a:r>
              <a:rPr lang="he-IL" b="0" u="none" baseline="0" dirty="0"/>
              <a:t>. </a:t>
            </a:r>
          </a:p>
          <a:p>
            <a:r>
              <a:rPr lang="he-IL" b="0" u="none" baseline="0" dirty="0" err="1"/>
              <a:t>הומוגרפיה</a:t>
            </a:r>
            <a:r>
              <a:rPr lang="he-IL" b="0" u="none" baseline="0" dirty="0"/>
              <a:t> – העתקה </a:t>
            </a:r>
            <a:r>
              <a:rPr lang="he-IL" b="0" u="none" baseline="0" dirty="0" err="1"/>
              <a:t>פרוייקטיבית</a:t>
            </a:r>
            <a:r>
              <a:rPr lang="he-IL" b="0" u="none" baseline="0" dirty="0"/>
              <a:t> בין מישורים/העתקה שמקשרת בין נופים של אותה התמונה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32</a:t>
            </a:fld>
            <a:endParaRPr lang="he-IL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incidence relation </a:t>
            </a:r>
            <a:r>
              <a:rPr lang="en-US" b="0" baseline="0" dirty="0"/>
              <a:t>  </a:t>
            </a:r>
            <a:r>
              <a:rPr lang="he-IL" b="0" baseline="0" dirty="0"/>
              <a:t>  במקרה זה הוא הקשר בין שלושת הקווים התואמים </a:t>
            </a:r>
            <a:r>
              <a:rPr lang="en-US" b="0" baseline="0" dirty="0" err="1"/>
              <a:t>l,l’,l</a:t>
            </a:r>
            <a:r>
              <a:rPr lang="en-US" b="0" baseline="0" dirty="0"/>
              <a:t>’’’  </a:t>
            </a:r>
            <a:r>
              <a:rPr lang="he-IL" b="0" baseline="0" dirty="0"/>
              <a:t>. כיוון שכל </a:t>
            </a:r>
            <a:r>
              <a:rPr lang="he-IL" b="1" baseline="0" dirty="0"/>
              <a:t>3 התמונות הן ביחד ,של אותו דבר , הן מודבקות יחד </a:t>
            </a:r>
            <a:r>
              <a:rPr lang="he-IL" b="0" u="sng" baseline="0" dirty="0"/>
              <a:t>באמצעות הקווים/הנקודות התואמות</a:t>
            </a:r>
            <a:r>
              <a:rPr lang="he-IL" b="0" u="none" baseline="0" dirty="0"/>
              <a:t>. </a:t>
            </a:r>
          </a:p>
          <a:p>
            <a:r>
              <a:rPr lang="he-IL" b="0" u="none" baseline="0" dirty="0"/>
              <a:t>כל ישר בתמונה השנייה יוצר </a:t>
            </a:r>
            <a:r>
              <a:rPr lang="he-IL" b="0" u="none" baseline="0" dirty="0" err="1"/>
              <a:t>הומוגרפיה</a:t>
            </a:r>
            <a:r>
              <a:rPr lang="he-IL" b="0" u="none" baseline="0" dirty="0"/>
              <a:t> (קשר בין תמונות) באמצעות המישור המשוקף שלו בין התמונה הראשונה לשלישית.</a:t>
            </a:r>
          </a:p>
          <a:p>
            <a:endParaRPr lang="he-IL" b="0" u="none" baseline="0" dirty="0"/>
          </a:p>
          <a:p>
            <a:r>
              <a:rPr lang="he-IL" b="0" u="none" baseline="0" dirty="0"/>
              <a:t>מגדיר דברים תואמים בין 3 התמונות (קו –נקודה – נקודה ,וכל האופציות)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33</a:t>
            </a:fld>
            <a:endParaRPr lang="he-IL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incidence relation </a:t>
            </a:r>
            <a:r>
              <a:rPr lang="en-US" b="0" baseline="0" dirty="0"/>
              <a:t>  </a:t>
            </a:r>
            <a:r>
              <a:rPr lang="he-IL" b="0" baseline="0" dirty="0"/>
              <a:t>  במקרה זה הוא הקשר בין שלושת הקווים התואמים </a:t>
            </a:r>
            <a:r>
              <a:rPr lang="en-US" b="0" baseline="0" dirty="0" err="1"/>
              <a:t>l,l’,l</a:t>
            </a:r>
            <a:r>
              <a:rPr lang="en-US" b="0" baseline="0" dirty="0"/>
              <a:t>’’’  </a:t>
            </a:r>
            <a:r>
              <a:rPr lang="he-IL" b="0" baseline="0" dirty="0"/>
              <a:t>. כיוון שכל </a:t>
            </a:r>
            <a:r>
              <a:rPr lang="he-IL" b="1" baseline="0" dirty="0"/>
              <a:t>3 התמונות הן ביחד ,של אותו דבר , הן מודבקות יחד </a:t>
            </a:r>
            <a:r>
              <a:rPr lang="he-IL" b="0" u="sng" baseline="0" dirty="0"/>
              <a:t>באמצעות הקווים/הנקודות התואמות</a:t>
            </a:r>
            <a:r>
              <a:rPr lang="he-IL" b="0" u="none" baseline="0" dirty="0"/>
              <a:t>. 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34</a:t>
            </a:fld>
            <a:endParaRPr lang="he-IL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incidence relation </a:t>
            </a:r>
            <a:r>
              <a:rPr lang="en-US" b="0" baseline="0" dirty="0"/>
              <a:t>  </a:t>
            </a:r>
            <a:r>
              <a:rPr lang="he-IL" b="0" baseline="0" dirty="0"/>
              <a:t>  במקרה זה הוא הקשר בין שלושת הקווים התואמים </a:t>
            </a:r>
            <a:r>
              <a:rPr lang="en-US" b="0" baseline="0" dirty="0" err="1"/>
              <a:t>l,l’,l</a:t>
            </a:r>
            <a:r>
              <a:rPr lang="en-US" b="0" baseline="0" dirty="0"/>
              <a:t>’’’  </a:t>
            </a:r>
            <a:r>
              <a:rPr lang="he-IL" b="0" baseline="0" dirty="0"/>
              <a:t>. כיוון שכל </a:t>
            </a:r>
            <a:r>
              <a:rPr lang="he-IL" b="1" baseline="0" dirty="0"/>
              <a:t>3 התמונות הן ביחד ,של אותו דבר , הן מודבקות יחד </a:t>
            </a:r>
            <a:r>
              <a:rPr lang="he-IL" b="0" u="sng" baseline="0" dirty="0"/>
              <a:t>באמצעות הקווים/הנקודות התואמות</a:t>
            </a:r>
            <a:r>
              <a:rPr lang="he-IL" b="0" u="none" baseline="0" dirty="0"/>
              <a:t>. 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35</a:t>
            </a:fld>
            <a:endParaRPr lang="he-I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כל</a:t>
            </a:r>
            <a:r>
              <a:rPr lang="he-IL" baseline="0" dirty="0"/>
              <a:t> מטריצה יסודית – 7 דרגות חופש – אחת </a:t>
            </a:r>
            <a:r>
              <a:rPr lang="he-IL" baseline="0" dirty="0" err="1"/>
              <a:t>סקיילינג,ועוד</a:t>
            </a:r>
            <a:r>
              <a:rPr lang="he-IL" baseline="0" dirty="0"/>
              <a:t> אחת נקבעת ביחידות.</a:t>
            </a:r>
          </a:p>
          <a:p>
            <a:r>
              <a:rPr lang="he-IL" baseline="0" dirty="0"/>
              <a:t>אם לא </a:t>
            </a:r>
            <a:r>
              <a:rPr lang="he-IL" baseline="0" dirty="0" err="1"/>
              <a:t>קוליניאריות,הכל</a:t>
            </a:r>
            <a:r>
              <a:rPr lang="he-IL" baseline="0" dirty="0"/>
              <a:t> טוב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6</a:t>
            </a:fld>
            <a:endParaRPr lang="he-IL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incidence relation </a:t>
            </a:r>
            <a:r>
              <a:rPr lang="en-US" b="0" baseline="0" dirty="0"/>
              <a:t>  </a:t>
            </a:r>
            <a:r>
              <a:rPr lang="he-IL" b="0" baseline="0" dirty="0"/>
              <a:t>  במקרה זה הוא הקשר בין שלושת הקווים התואמים </a:t>
            </a:r>
            <a:r>
              <a:rPr lang="en-US" b="0" baseline="0" dirty="0" err="1"/>
              <a:t>l,l’,l</a:t>
            </a:r>
            <a:r>
              <a:rPr lang="en-US" b="0" baseline="0" dirty="0"/>
              <a:t>’’’  </a:t>
            </a:r>
            <a:r>
              <a:rPr lang="he-IL" b="0" baseline="0" dirty="0"/>
              <a:t>. כיוון שכל </a:t>
            </a:r>
            <a:r>
              <a:rPr lang="he-IL" b="1" baseline="0" dirty="0"/>
              <a:t>3 התמונות הן ביחד ,של אותו דבר , הן מודבקות יחד </a:t>
            </a:r>
            <a:r>
              <a:rPr lang="he-IL" b="0" u="sng" baseline="0" dirty="0"/>
              <a:t>באמצעות הקווים/הנקודות התואמות</a:t>
            </a:r>
            <a:r>
              <a:rPr lang="he-IL" b="0" u="none" baseline="0" dirty="0"/>
              <a:t>. 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87599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b="1" dirty="0"/>
              <a:t>קו או נקודה בתמונה אחת ,מגדיר </a:t>
            </a:r>
            <a:r>
              <a:rPr lang="he-IL" b="1" dirty="0" err="1"/>
              <a:t>הומוגרפיה</a:t>
            </a:r>
            <a:r>
              <a:rPr lang="he-IL" b="1" dirty="0"/>
              <a:t> בין התמונות האחרות.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80914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b="1" dirty="0"/>
              <a:t>קו או נקודה בתמונה אחת ,מגדיר </a:t>
            </a:r>
            <a:r>
              <a:rPr lang="he-IL" b="1" dirty="0" err="1"/>
              <a:t>הומוגרפיה</a:t>
            </a:r>
            <a:r>
              <a:rPr lang="he-IL" b="1" dirty="0"/>
              <a:t> בין התמונות האחרות.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39</a:t>
            </a:fld>
            <a:endParaRPr lang="he-IL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b="1" dirty="0"/>
              <a:t>קו או נקודה בתמונה אחת ,מגדיר </a:t>
            </a:r>
            <a:r>
              <a:rPr lang="he-IL" b="1" dirty="0" err="1"/>
              <a:t>הומוגרפיה</a:t>
            </a:r>
            <a:r>
              <a:rPr lang="he-IL" b="1" dirty="0"/>
              <a:t> בין התמונות האחרות. </a:t>
            </a:r>
            <a:r>
              <a:rPr lang="he-IL" b="1" u="sng" dirty="0"/>
              <a:t>כפלנו </a:t>
            </a:r>
            <a:r>
              <a:rPr lang="he-IL" b="1" u="sng" dirty="0" err="1"/>
              <a:t>וקטורית</a:t>
            </a:r>
            <a:r>
              <a:rPr lang="he-IL" b="1" u="sng" dirty="0"/>
              <a:t> מימין ב</a:t>
            </a:r>
            <a:r>
              <a:rPr lang="en-US" b="1" u="sng" dirty="0"/>
              <a:t>l</a:t>
            </a:r>
            <a:r>
              <a:rPr lang="he-IL" b="1" u="sng" dirty="0"/>
              <a:t>,מתכונות מכפלה </a:t>
            </a:r>
            <a:r>
              <a:rPr lang="he-IL" b="1" u="sng" dirty="0" err="1"/>
              <a:t>וקטורית</a:t>
            </a:r>
            <a:r>
              <a:rPr lang="he-IL" b="1" u="sng" dirty="0"/>
              <a:t> – מכפלה עצמית היא 0,והחלפת צדדים משנה סימן</a:t>
            </a:r>
            <a:endParaRPr lang="he-IL" u="sng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40</a:t>
            </a:fld>
            <a:endParaRPr lang="he-IL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b="1" dirty="0"/>
              <a:t>הסכום הוא מטריצה (סכום של 3 מטריצות כפול סקלר)</a:t>
            </a:r>
          </a:p>
          <a:p>
            <a:r>
              <a:rPr lang="he-IL" b="1" dirty="0"/>
              <a:t>כאשר </a:t>
            </a:r>
            <a:r>
              <a:rPr lang="en-US" b="1" dirty="0" err="1"/>
              <a:t>X_i</a:t>
            </a:r>
            <a:r>
              <a:rPr lang="en-US" b="1" dirty="0"/>
              <a:t> </a:t>
            </a:r>
            <a:r>
              <a:rPr lang="he-IL" b="1" dirty="0"/>
              <a:t> היא </a:t>
            </a:r>
            <a:r>
              <a:rPr lang="he-IL" b="1" dirty="0" err="1"/>
              <a:t>הקוארדינטה</a:t>
            </a:r>
            <a:r>
              <a:rPr lang="en-US" b="1" dirty="0"/>
              <a:t> </a:t>
            </a:r>
            <a:r>
              <a:rPr lang="he-IL" b="1" dirty="0"/>
              <a:t>ה</a:t>
            </a:r>
            <a:r>
              <a:rPr lang="en-US" b="1" dirty="0"/>
              <a:t>I</a:t>
            </a:r>
            <a:r>
              <a:rPr lang="he-IL" b="1" dirty="0" err="1"/>
              <a:t>ית</a:t>
            </a:r>
            <a:r>
              <a:rPr lang="he-IL" b="1" dirty="0"/>
              <a:t>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42</a:t>
            </a:fld>
            <a:endParaRPr lang="he-IL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b="1" dirty="0"/>
              <a:t>הסכום הוא מטריצה (סכום של 3 מטריצות כפול סקלר)</a:t>
            </a:r>
          </a:p>
          <a:p>
            <a:r>
              <a:rPr lang="he-IL" b="1" dirty="0"/>
              <a:t>כאשר </a:t>
            </a:r>
            <a:r>
              <a:rPr lang="en-US" b="1" dirty="0" err="1"/>
              <a:t>X_i</a:t>
            </a:r>
            <a:r>
              <a:rPr lang="en-US" b="1" dirty="0"/>
              <a:t> </a:t>
            </a:r>
            <a:r>
              <a:rPr lang="he-IL" b="1" dirty="0"/>
              <a:t> היא </a:t>
            </a:r>
            <a:r>
              <a:rPr lang="he-IL" b="1" dirty="0" err="1"/>
              <a:t>הקוארדינטה</a:t>
            </a:r>
            <a:r>
              <a:rPr lang="en-US" b="1" dirty="0"/>
              <a:t> </a:t>
            </a:r>
            <a:r>
              <a:rPr lang="he-IL" b="1" dirty="0"/>
              <a:t>ה</a:t>
            </a:r>
            <a:r>
              <a:rPr lang="en-US" b="1" dirty="0"/>
              <a:t>I</a:t>
            </a:r>
            <a:r>
              <a:rPr lang="he-IL" b="1" dirty="0" err="1"/>
              <a:t>ית</a:t>
            </a:r>
            <a:r>
              <a:rPr lang="he-IL" b="1" dirty="0"/>
              <a:t>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43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25266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b="1" dirty="0" err="1"/>
              <a:t>שיוויון</a:t>
            </a:r>
            <a:r>
              <a:rPr lang="he-IL" b="1" dirty="0"/>
              <a:t> 1  -תוצאה 15.2, </a:t>
            </a:r>
            <a:r>
              <a:rPr lang="he-IL" b="1" dirty="0" err="1"/>
              <a:t>שיוויון</a:t>
            </a:r>
            <a:r>
              <a:rPr lang="he-IL" b="1" dirty="0"/>
              <a:t> 2 – כתיב מקוצר ,</a:t>
            </a:r>
            <a:r>
              <a:rPr lang="he-IL" b="1" dirty="0" err="1"/>
              <a:t>סכימת</a:t>
            </a:r>
            <a:r>
              <a:rPr lang="he-IL" b="1" dirty="0"/>
              <a:t> 3 מטריצות</a:t>
            </a:r>
          </a:p>
          <a:p>
            <a:r>
              <a:rPr lang="he-IL" b="1" dirty="0"/>
              <a:t>הערה – </a:t>
            </a:r>
            <a:r>
              <a:rPr lang="he-IL" b="1" dirty="0" err="1"/>
              <a:t>הטרנספוז</a:t>
            </a:r>
            <a:r>
              <a:rPr lang="he-IL" b="1" baseline="0" dirty="0"/>
              <a:t> כאן נובע מהחלפת הקווים </a:t>
            </a:r>
            <a:r>
              <a:rPr lang="en-US" b="1" baseline="0" dirty="0"/>
              <a:t>l’</a:t>
            </a:r>
            <a:r>
              <a:rPr lang="he-IL" b="1" baseline="0" dirty="0"/>
              <a:t>  ו </a:t>
            </a:r>
            <a:r>
              <a:rPr lang="en-US" b="1" baseline="0" dirty="0"/>
              <a:t>l’’</a:t>
            </a:r>
            <a:r>
              <a:rPr lang="he-IL" b="1" baseline="0" dirty="0"/>
              <a:t> ב15.4</a:t>
            </a:r>
          </a:p>
          <a:p>
            <a:r>
              <a:rPr lang="he-IL" b="1" baseline="0" dirty="0"/>
              <a:t>2. אופן החישוב – </a:t>
            </a:r>
            <a:r>
              <a:rPr lang="he-IL" b="1" baseline="0" dirty="0" err="1"/>
              <a:t>טרנספוז</a:t>
            </a:r>
            <a:r>
              <a:rPr lang="he-IL" b="1" baseline="0" dirty="0"/>
              <a:t> על </a:t>
            </a:r>
            <a:r>
              <a:rPr lang="he-IL" b="1" baseline="0" dirty="0" err="1"/>
              <a:t>הכל,ואז</a:t>
            </a:r>
            <a:r>
              <a:rPr lang="he-IL" b="1" baseline="0" dirty="0"/>
              <a:t> מכפלה </a:t>
            </a:r>
            <a:r>
              <a:rPr lang="he-IL" b="1" baseline="0" dirty="0" err="1"/>
              <a:t>וקטורית</a:t>
            </a:r>
            <a:r>
              <a:rPr lang="he-IL" b="1" baseline="0" dirty="0"/>
              <a:t> עם </a:t>
            </a:r>
            <a:r>
              <a:rPr lang="en-US" b="1" baseline="0" dirty="0"/>
              <a:t>X’’</a:t>
            </a:r>
            <a:endParaRPr lang="he-IL" b="1" baseline="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44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0092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b="1" dirty="0"/>
              <a:t>קו או נקודה בתמונה אחת ,מגדיר </a:t>
            </a:r>
            <a:r>
              <a:rPr lang="he-IL" b="1" dirty="0" err="1"/>
              <a:t>הומוגרפיה</a:t>
            </a:r>
            <a:r>
              <a:rPr lang="he-IL" b="1" dirty="0"/>
              <a:t> בין התמונות האחרות.</a:t>
            </a:r>
          </a:p>
          <a:p>
            <a:r>
              <a:rPr lang="en-US" b="0" baseline="0" dirty="0"/>
              <a:t> </a:t>
            </a:r>
            <a:r>
              <a:rPr lang="en-US" b="0" baseline="0" dirty="0" err="1"/>
              <a:t>l’’,l</a:t>
            </a:r>
            <a:r>
              <a:rPr lang="en-US" b="0" baseline="0" dirty="0"/>
              <a:t>’</a:t>
            </a:r>
            <a:r>
              <a:rPr lang="he-IL" b="0" baseline="0" dirty="0"/>
              <a:t> קווים </a:t>
            </a:r>
            <a:r>
              <a:rPr lang="he-IL" b="1" baseline="0" dirty="0"/>
              <a:t>כלשהם</a:t>
            </a:r>
            <a:r>
              <a:rPr lang="he-IL" b="0" baseline="0" dirty="0"/>
              <a:t> שעוברים דרך </a:t>
            </a:r>
            <a:r>
              <a:rPr lang="en-US" b="0" baseline="0" dirty="0" err="1"/>
              <a:t>x’,x</a:t>
            </a:r>
            <a:r>
              <a:rPr lang="en-US" b="0" baseline="0" dirty="0"/>
              <a:t>’’</a:t>
            </a:r>
            <a:r>
              <a:rPr lang="he-IL" b="0" baseline="0" dirty="0"/>
              <a:t> בהתאמה. אזי </a:t>
            </a:r>
            <a:r>
              <a:rPr lang="en-US" b="0" baseline="0" dirty="0" err="1"/>
              <a:t>x,l’,l</a:t>
            </a:r>
            <a:r>
              <a:rPr lang="en-US" b="0" baseline="0" dirty="0"/>
              <a:t>’’</a:t>
            </a:r>
            <a:r>
              <a:rPr lang="he-IL" b="0" baseline="0" dirty="0"/>
              <a:t> מהווים התאמת נקודה-קו-</a:t>
            </a:r>
            <a:r>
              <a:rPr lang="he-IL" b="0" baseline="0" dirty="0" err="1"/>
              <a:t>קו</a:t>
            </a:r>
            <a:r>
              <a:rPr lang="he-IL" b="0" baseline="0" dirty="0"/>
              <a:t>,ומשוקפים לקו </a:t>
            </a:r>
            <a:r>
              <a:rPr lang="en-US" b="0" baseline="0" dirty="0"/>
              <a:t>L  </a:t>
            </a:r>
            <a:r>
              <a:rPr lang="he-IL" b="0" baseline="0" dirty="0"/>
              <a:t> .</a:t>
            </a:r>
            <a:endParaRPr lang="he-IL" b="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45</a:t>
            </a:fld>
            <a:endParaRPr lang="he-IL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b="0" dirty="0"/>
              <a:t>התמונה מגדירה </a:t>
            </a:r>
            <a:r>
              <a:rPr lang="he-IL" b="1" dirty="0"/>
              <a:t>העברת קו</a:t>
            </a:r>
            <a:r>
              <a:rPr lang="he-IL" b="0" dirty="0"/>
              <a:t>. קו </a:t>
            </a:r>
            <a:r>
              <a:rPr lang="en-US" b="0" dirty="0"/>
              <a:t>l</a:t>
            </a:r>
            <a:r>
              <a:rPr lang="he-IL" b="0" dirty="0"/>
              <a:t> בתמונה הראשונה מגדיר מישור (משוקף לאחור) ,שחותך את </a:t>
            </a:r>
            <a:r>
              <a:rPr lang="el-GR" dirty="0"/>
              <a:t>π</a:t>
            </a:r>
            <a:r>
              <a:rPr lang="en-US" dirty="0"/>
              <a:t>’</a:t>
            </a:r>
            <a:r>
              <a:rPr lang="he-IL" dirty="0"/>
              <a:t> ,המישור שמשוקף</a:t>
            </a:r>
            <a:r>
              <a:rPr lang="he-IL" baseline="0" dirty="0"/>
              <a:t> מ</a:t>
            </a:r>
            <a:r>
              <a:rPr lang="en-US" baseline="0" dirty="0"/>
              <a:t>l’</a:t>
            </a:r>
            <a:r>
              <a:rPr lang="he-IL" baseline="0" dirty="0"/>
              <a:t> בתמונה השנייה בישר </a:t>
            </a:r>
            <a:r>
              <a:rPr lang="en-US" b="1" baseline="0" dirty="0"/>
              <a:t>L</a:t>
            </a:r>
            <a:r>
              <a:rPr lang="he-IL" b="1" baseline="0" dirty="0"/>
              <a:t> </a:t>
            </a:r>
            <a:r>
              <a:rPr lang="he-IL" b="0" baseline="0" dirty="0"/>
              <a:t>. הישר </a:t>
            </a:r>
            <a:r>
              <a:rPr lang="en-US" b="0" baseline="0" dirty="0"/>
              <a:t>L</a:t>
            </a:r>
            <a:r>
              <a:rPr lang="he-IL" b="0" baseline="0" dirty="0"/>
              <a:t> מועבר ל</a:t>
            </a:r>
            <a:r>
              <a:rPr lang="en-US" b="0" baseline="0" dirty="0"/>
              <a:t>l’’</a:t>
            </a:r>
            <a:r>
              <a:rPr lang="he-IL" b="0" baseline="0" dirty="0"/>
              <a:t> בתמונה השלישית.</a:t>
            </a:r>
          </a:p>
          <a:p>
            <a:endParaRPr lang="he-IL" b="0" baseline="0" dirty="0"/>
          </a:p>
          <a:p>
            <a:r>
              <a:rPr lang="he-IL" b="0" baseline="0" dirty="0"/>
              <a:t>חושבים על </a:t>
            </a:r>
            <a:r>
              <a:rPr lang="en-US" b="0" baseline="0" dirty="0" err="1"/>
              <a:t>l’,l</a:t>
            </a:r>
            <a:r>
              <a:rPr lang="en-US" b="0" baseline="0" dirty="0"/>
              <a:t>’’</a:t>
            </a:r>
            <a:r>
              <a:rPr lang="he-IL" b="0" baseline="0" dirty="0"/>
              <a:t> </a:t>
            </a:r>
            <a:r>
              <a:rPr lang="he-IL" b="0" baseline="0" dirty="0" err="1"/>
              <a:t>כאיזשהםם</a:t>
            </a:r>
            <a:r>
              <a:rPr lang="he-IL" b="0" baseline="0" dirty="0"/>
              <a:t> שני קווים שעוברים דרך </a:t>
            </a:r>
            <a:r>
              <a:rPr lang="en-US" b="0" baseline="0" dirty="0" err="1"/>
              <a:t>x’,x</a:t>
            </a:r>
            <a:r>
              <a:rPr lang="en-US" b="0" baseline="0" dirty="0"/>
              <a:t>’’</a:t>
            </a:r>
            <a:r>
              <a:rPr lang="he-IL" b="0" baseline="0" dirty="0"/>
              <a:t> בהתאמה</a:t>
            </a:r>
            <a:endParaRPr lang="he-IL" b="0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46</a:t>
            </a:fld>
            <a:endParaRPr lang="he-IL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b="1" dirty="0"/>
              <a:t>מאפשר לנו לחשב בהמשך את </a:t>
            </a:r>
            <a:r>
              <a:rPr lang="he-IL" b="1" dirty="0" err="1"/>
              <a:t>הטנזור</a:t>
            </a:r>
            <a:endParaRPr lang="he-IL" b="1" dirty="0"/>
          </a:p>
          <a:p>
            <a:endParaRPr lang="he-IL" b="1" dirty="0"/>
          </a:p>
          <a:p>
            <a:r>
              <a:rPr lang="he-IL" b="1" dirty="0" err="1"/>
              <a:t>הטרנספוז</a:t>
            </a:r>
            <a:r>
              <a:rPr lang="he-IL" b="1" dirty="0"/>
              <a:t>: המכפלה </a:t>
            </a:r>
            <a:r>
              <a:rPr lang="he-IL" b="1" dirty="0" err="1"/>
              <a:t>והקטורית</a:t>
            </a:r>
            <a:r>
              <a:rPr lang="he-IL" b="1" dirty="0"/>
              <a:t> היא מטריצה(</a:t>
            </a:r>
            <a:r>
              <a:rPr lang="he-IL" b="1" dirty="0" err="1"/>
              <a:t>סקיו</a:t>
            </a:r>
            <a:r>
              <a:rPr lang="he-IL" b="1" dirty="0"/>
              <a:t> </a:t>
            </a:r>
            <a:r>
              <a:rPr lang="he-IL" b="1" dirty="0" err="1"/>
              <a:t>סימטריק</a:t>
            </a:r>
            <a:r>
              <a:rPr lang="he-IL" b="1" dirty="0"/>
              <a:t>) כפול וקטור. לכן </a:t>
            </a:r>
            <a:r>
              <a:rPr lang="he-IL" b="1" dirty="0" err="1"/>
              <a:t>הטרנספוז</a:t>
            </a:r>
            <a:r>
              <a:rPr lang="he-IL" b="1" dirty="0"/>
              <a:t> הוא </a:t>
            </a:r>
            <a:r>
              <a:rPr lang="he-IL" b="1" dirty="0" err="1"/>
              <a:t>הוקטור</a:t>
            </a:r>
            <a:r>
              <a:rPr lang="he-IL" b="1" dirty="0"/>
              <a:t> </a:t>
            </a:r>
            <a:r>
              <a:rPr lang="he-IL" b="1" dirty="0" err="1"/>
              <a:t>טרנספוז</a:t>
            </a:r>
            <a:r>
              <a:rPr lang="he-IL" b="1" dirty="0"/>
              <a:t> כפול המטריצה(היא אנטי סימטרית ולכן שווה למינוס </a:t>
            </a:r>
            <a:r>
              <a:rPr lang="he-IL" b="1" dirty="0" err="1"/>
              <a:t>המקורית,אפשר</a:t>
            </a:r>
            <a:r>
              <a:rPr lang="he-IL" b="1" dirty="0"/>
              <a:t> לחלק בו)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47</a:t>
            </a:fld>
            <a:endParaRPr lang="he-I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 err="1"/>
              <a:t>האפיפולים</a:t>
            </a:r>
            <a:r>
              <a:rPr lang="he-IL" dirty="0"/>
              <a:t> מתלכדים</a:t>
            </a:r>
          </a:p>
          <a:p>
            <a:r>
              <a:rPr lang="he-IL" dirty="0"/>
              <a:t>יש סה"כ 15 פרמטרים שאנחנו יכולים לדעת מהמטריצות היסודיות לאור המגבלות החדשות</a:t>
            </a:r>
          </a:p>
          <a:p>
            <a:r>
              <a:rPr lang="he-IL" dirty="0"/>
              <a:t>חישוב חדש ,כל צמד מייצר 2 מגבלות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7</a:t>
            </a:fld>
            <a:endParaRPr lang="he-IL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he-IL" b="1" u="sng" dirty="0"/>
              <a:t>מישור </a:t>
            </a:r>
            <a:r>
              <a:rPr lang="he-IL" b="1" u="sng" dirty="0" err="1"/>
              <a:t>אפיפולרי</a:t>
            </a:r>
            <a:r>
              <a:rPr lang="he-IL" b="1" u="sng" baseline="0" dirty="0"/>
              <a:t> </a:t>
            </a:r>
            <a:r>
              <a:rPr lang="he-IL" b="1" baseline="0" dirty="0"/>
              <a:t>– מכיל נקודה בסצנה אותה מצלמים(במציאות),את מרכזי המצלמות </a:t>
            </a:r>
            <a:r>
              <a:rPr lang="en-US" b="1" baseline="0" dirty="0"/>
              <a:t>C,C’</a:t>
            </a:r>
            <a:r>
              <a:rPr lang="he-IL" b="1" baseline="0" dirty="0"/>
              <a:t> ,ואת </a:t>
            </a:r>
            <a:r>
              <a:rPr lang="he-IL" b="1" baseline="0" dirty="0" err="1"/>
              <a:t>האפיפולים</a:t>
            </a:r>
            <a:r>
              <a:rPr lang="he-IL" b="1" baseline="0" dirty="0"/>
              <a:t> המתאימים ביניהם. לכל נקודה </a:t>
            </a:r>
            <a:r>
              <a:rPr lang="en-US" b="1" baseline="0" dirty="0"/>
              <a:t>X </a:t>
            </a:r>
            <a:r>
              <a:rPr lang="he-IL" b="1" baseline="0" dirty="0"/>
              <a:t>, יש מישור </a:t>
            </a:r>
            <a:r>
              <a:rPr lang="he-IL" b="1" baseline="0" dirty="0" err="1"/>
              <a:t>אפיפולרי</a:t>
            </a:r>
            <a:r>
              <a:rPr lang="he-IL" b="1" baseline="0" dirty="0"/>
              <a:t> יחיד</a:t>
            </a:r>
          </a:p>
          <a:p>
            <a:pPr algn="just"/>
            <a:r>
              <a:rPr lang="he-IL" b="1" baseline="0" dirty="0"/>
              <a:t>מכיל את מרכזי המצלמה </a:t>
            </a:r>
            <a:r>
              <a:rPr lang="en-US" b="1" baseline="0" dirty="0"/>
              <a:t> C’,C</a:t>
            </a:r>
            <a:r>
              <a:rPr lang="he-IL" b="1" baseline="0" dirty="0"/>
              <a:t> ונקודה </a:t>
            </a:r>
            <a:r>
              <a:rPr lang="he-IL" b="1" u="sng" baseline="0" dirty="0"/>
              <a:t>במציאות</a:t>
            </a:r>
            <a:r>
              <a:rPr lang="he-IL" b="1" baseline="0" dirty="0"/>
              <a:t> </a:t>
            </a:r>
            <a:r>
              <a:rPr lang="en-US" b="1" baseline="0" dirty="0"/>
              <a:t>X</a:t>
            </a:r>
            <a:r>
              <a:rPr lang="he-IL" b="1" baseline="0" dirty="0"/>
              <a:t>. המישור </a:t>
            </a:r>
            <a:r>
              <a:rPr lang="he-IL" b="1" baseline="0" dirty="0" err="1"/>
              <a:t>האפיפולרי</a:t>
            </a:r>
            <a:r>
              <a:rPr lang="he-IL" b="1" baseline="0" dirty="0"/>
              <a:t> חותך את התמונות ,והקווים </a:t>
            </a:r>
            <a:r>
              <a:rPr lang="he-IL" b="1" baseline="0" dirty="0" err="1"/>
              <a:t>בחיתוך,הם</a:t>
            </a:r>
            <a:r>
              <a:rPr lang="he-IL" b="1" baseline="0" dirty="0"/>
              <a:t> קווים </a:t>
            </a:r>
            <a:r>
              <a:rPr lang="he-IL" b="1" u="sng" baseline="0" dirty="0" err="1"/>
              <a:t>אפיפולריים</a:t>
            </a:r>
            <a:r>
              <a:rPr lang="he-IL" b="0" u="none" baseline="0" dirty="0"/>
              <a:t>. </a:t>
            </a:r>
            <a:endParaRPr lang="he-IL" b="1" baseline="0" dirty="0"/>
          </a:p>
          <a:p>
            <a:r>
              <a:rPr lang="he-IL" b="1" u="sng" baseline="0" dirty="0"/>
              <a:t>קו </a:t>
            </a:r>
            <a:r>
              <a:rPr lang="he-IL" b="1" u="sng" baseline="0" dirty="0" err="1"/>
              <a:t>אפיפולרי</a:t>
            </a:r>
            <a:r>
              <a:rPr lang="he-IL" b="1" u="sng" baseline="0" dirty="0"/>
              <a:t> </a:t>
            </a:r>
            <a:r>
              <a:rPr lang="he-IL" b="1" baseline="0" dirty="0"/>
              <a:t>– חיבור של </a:t>
            </a:r>
            <a:r>
              <a:rPr lang="he-IL" b="1" baseline="0" dirty="0" err="1"/>
              <a:t>אפיפול</a:t>
            </a:r>
            <a:r>
              <a:rPr lang="he-IL" b="1" baseline="0" dirty="0"/>
              <a:t> עם נקודה בתמונה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48</a:t>
            </a:fld>
            <a:endParaRPr lang="he-IL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b="1" dirty="0"/>
              <a:t>קו או נקודה בתמונה אחת ,מגדיר </a:t>
            </a:r>
            <a:r>
              <a:rPr lang="he-IL" b="1" dirty="0" err="1"/>
              <a:t>הומוגרפיה</a:t>
            </a:r>
            <a:r>
              <a:rPr lang="he-IL" b="1" dirty="0"/>
              <a:t> בין התמונות האחרות.</a:t>
            </a:r>
          </a:p>
          <a:p>
            <a:endParaRPr lang="he-IL" b="1" dirty="0"/>
          </a:p>
          <a:p>
            <a:r>
              <a:rPr lang="he-IL" b="1" dirty="0"/>
              <a:t>מישור </a:t>
            </a:r>
            <a:r>
              <a:rPr lang="he-IL" b="1" dirty="0" err="1"/>
              <a:t>אפיפולרי</a:t>
            </a:r>
            <a:r>
              <a:rPr lang="he-IL" b="1" dirty="0"/>
              <a:t> של שני הנופים הראשונים – מכיל את </a:t>
            </a:r>
            <a:r>
              <a:rPr lang="he-IL" b="1" dirty="0" err="1"/>
              <a:t>המצלמות,את</a:t>
            </a:r>
            <a:r>
              <a:rPr lang="he-IL" b="1" dirty="0"/>
              <a:t> </a:t>
            </a:r>
            <a:r>
              <a:rPr lang="en-US" b="1" dirty="0"/>
              <a:t>X</a:t>
            </a:r>
            <a:r>
              <a:rPr lang="he-IL" b="1" dirty="0"/>
              <a:t> ואת </a:t>
            </a:r>
            <a:r>
              <a:rPr lang="he-IL" b="1" dirty="0" err="1"/>
              <a:t>האפיפולים</a:t>
            </a:r>
            <a:r>
              <a:rPr lang="he-IL" b="1" dirty="0"/>
              <a:t> </a:t>
            </a:r>
            <a:r>
              <a:rPr lang="he-IL" b="1" dirty="0" err="1"/>
              <a:t>הרלוונטים</a:t>
            </a:r>
            <a:r>
              <a:rPr lang="he-IL" b="1" dirty="0"/>
              <a:t>.</a:t>
            </a:r>
          </a:p>
          <a:p>
            <a:r>
              <a:rPr lang="he-IL" b="1" dirty="0"/>
              <a:t>כל קו בתמונה השלישית ייצור תאימות – כי </a:t>
            </a:r>
            <a:r>
              <a:rPr lang="en-US" b="1" dirty="0"/>
              <a:t>x</a:t>
            </a:r>
            <a:r>
              <a:rPr lang="he-IL" b="1" dirty="0"/>
              <a:t> ו</a:t>
            </a:r>
            <a:r>
              <a:rPr lang="en-US" b="1" dirty="0"/>
              <a:t>l’</a:t>
            </a:r>
            <a:r>
              <a:rPr lang="he-IL" b="1" dirty="0"/>
              <a:t> כבר </a:t>
            </a:r>
            <a:r>
              <a:rPr lang="he-IL" b="1" dirty="0" err="1"/>
              <a:t>מתואמים,וכל</a:t>
            </a:r>
            <a:r>
              <a:rPr lang="he-IL" b="1" dirty="0"/>
              <a:t> קו דרך </a:t>
            </a:r>
            <a:r>
              <a:rPr lang="en-US" b="1" dirty="0"/>
              <a:t>X</a:t>
            </a:r>
            <a:r>
              <a:rPr lang="he-IL" b="1" dirty="0"/>
              <a:t> ייחתך עם </a:t>
            </a:r>
            <a:r>
              <a:rPr lang="en-US" b="1" dirty="0"/>
              <a:t>l’’</a:t>
            </a:r>
            <a:endParaRPr lang="he-IL" b="1" dirty="0"/>
          </a:p>
          <a:p>
            <a:endParaRPr lang="he-IL" b="1" dirty="0"/>
          </a:p>
          <a:p>
            <a:r>
              <a:rPr lang="he-IL" b="1" dirty="0"/>
              <a:t>בעצם </a:t>
            </a:r>
            <a:r>
              <a:rPr lang="en-US" b="1" dirty="0"/>
              <a:t>X</a:t>
            </a:r>
            <a:r>
              <a:rPr lang="he-IL" b="1" dirty="0"/>
              <a:t> עובר דרך </a:t>
            </a:r>
            <a:r>
              <a:rPr lang="en-US" b="1" dirty="0"/>
              <a:t>L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50</a:t>
            </a:fld>
            <a:endParaRPr lang="he-IL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b="1" dirty="0"/>
              <a:t>מאפשר לנו בהמשך לחשב את </a:t>
            </a:r>
            <a:r>
              <a:rPr lang="he-IL" b="1" dirty="0" err="1"/>
              <a:t>האפיפולים</a:t>
            </a:r>
            <a:r>
              <a:rPr lang="he-IL" b="1" dirty="0"/>
              <a:t>. </a:t>
            </a:r>
            <a:r>
              <a:rPr lang="he-IL" b="1" u="sng" dirty="0"/>
              <a:t>שינוי</a:t>
            </a:r>
          </a:p>
          <a:p>
            <a:endParaRPr lang="he-IL" b="1" u="sng" dirty="0"/>
          </a:p>
          <a:p>
            <a:r>
              <a:rPr lang="he-IL" b="1" u="sng" dirty="0"/>
              <a:t>מהגדרת קו </a:t>
            </a:r>
            <a:r>
              <a:rPr lang="he-IL" b="1" u="sng" dirty="0" err="1"/>
              <a:t>אפיפולרי</a:t>
            </a:r>
            <a:r>
              <a:rPr lang="he-IL" b="1" u="sng" dirty="0"/>
              <a:t> , </a:t>
            </a:r>
            <a:r>
              <a:rPr lang="en-US" b="1" u="sng" dirty="0"/>
              <a:t>l’</a:t>
            </a:r>
            <a:r>
              <a:rPr lang="he-IL" b="1" u="sng" dirty="0"/>
              <a:t> הוא בדיוק החיתוך של המישור האמיתי כרגע פאי </a:t>
            </a:r>
            <a:r>
              <a:rPr lang="he-IL" b="1" u="sng" dirty="0" err="1"/>
              <a:t>טאג,ותמונה</a:t>
            </a:r>
            <a:r>
              <a:rPr lang="he-IL" b="1" u="sng" dirty="0"/>
              <a:t> 2 ,לכן הוא קו </a:t>
            </a:r>
            <a:r>
              <a:rPr lang="he-IL" b="1" u="sng" dirty="0" err="1"/>
              <a:t>אפיפולרי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51</a:t>
            </a:fld>
            <a:endParaRPr lang="he-IL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b="1" dirty="0"/>
              <a:t>החיתוך </a:t>
            </a:r>
            <a:r>
              <a:rPr lang="en-US" b="1" dirty="0"/>
              <a:t>L</a:t>
            </a:r>
            <a:r>
              <a:rPr lang="he-IL" b="1" dirty="0"/>
              <a:t> קיים בגלל התאימות בין הקווים. (</a:t>
            </a:r>
            <a:r>
              <a:rPr lang="en-US" b="1" dirty="0"/>
              <a:t>incidence relation</a:t>
            </a:r>
            <a:r>
              <a:rPr lang="he-IL" b="1" dirty="0"/>
              <a:t>) , גם </a:t>
            </a:r>
            <a:r>
              <a:rPr lang="en-US" b="1" dirty="0"/>
              <a:t>l’’</a:t>
            </a:r>
            <a:r>
              <a:rPr lang="he-IL" b="1" dirty="0"/>
              <a:t> </a:t>
            </a:r>
            <a:r>
              <a:rPr lang="he-IL" b="1" dirty="0" err="1"/>
              <a:t>אפיפולרי</a:t>
            </a:r>
            <a:endParaRPr lang="he-IL" b="1" dirty="0"/>
          </a:p>
          <a:p>
            <a:endParaRPr lang="he-IL" b="1" dirty="0"/>
          </a:p>
          <a:p>
            <a:r>
              <a:rPr lang="he-IL" b="1" dirty="0"/>
              <a:t>נקודה 2 נובעת מתנאי המקרה המיוחד – פאי </a:t>
            </a:r>
            <a:r>
              <a:rPr lang="he-IL" b="1" dirty="0" err="1"/>
              <a:t>טאג</a:t>
            </a:r>
            <a:r>
              <a:rPr lang="he-IL" b="1" dirty="0"/>
              <a:t> הוא מישור </a:t>
            </a:r>
            <a:r>
              <a:rPr lang="he-IL" b="1" dirty="0" err="1"/>
              <a:t>אפיפולרי</a:t>
            </a:r>
            <a:r>
              <a:rPr lang="he-IL" b="1" dirty="0"/>
              <a:t> ולכן מכיל גם את המצלמה </a:t>
            </a:r>
            <a:r>
              <a:rPr lang="en-US" b="1" dirty="0"/>
              <a:t>C</a:t>
            </a:r>
            <a:r>
              <a:rPr lang="he-IL" b="1" dirty="0"/>
              <a:t> ,גם את </a:t>
            </a:r>
            <a:r>
              <a:rPr lang="en-US" b="1" dirty="0"/>
              <a:t>x</a:t>
            </a:r>
            <a:r>
              <a:rPr lang="he-IL" b="1" dirty="0"/>
              <a:t> וגם את </a:t>
            </a:r>
            <a:r>
              <a:rPr lang="en-US" b="1" dirty="0"/>
              <a:t>x’</a:t>
            </a:r>
            <a:endParaRPr lang="he-IL" b="1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52</a:t>
            </a:fld>
            <a:endParaRPr lang="he-IL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b="1" dirty="0"/>
              <a:t>קו או נקודה בתמונה אחת ,מגדיר </a:t>
            </a:r>
            <a:r>
              <a:rPr lang="he-IL" b="1" dirty="0" err="1"/>
              <a:t>הומוגרפיה</a:t>
            </a:r>
            <a:r>
              <a:rPr lang="he-IL" b="1" dirty="0"/>
              <a:t> בין התמונות האחרות.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53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07288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b="1" dirty="0"/>
              <a:t>קו או נקודה בתמונה אחת ,מגדיר </a:t>
            </a:r>
            <a:r>
              <a:rPr lang="he-IL" b="1" dirty="0" err="1"/>
              <a:t>הומוגרפיה</a:t>
            </a:r>
            <a:r>
              <a:rPr lang="he-IL" b="1" dirty="0"/>
              <a:t> בין התמונות האחרות.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54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22983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55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621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משתמשים ב</a:t>
            </a:r>
            <a:r>
              <a:rPr lang="en-US" dirty="0"/>
              <a:t>SVD</a:t>
            </a:r>
            <a:r>
              <a:rPr lang="he-IL" dirty="0"/>
              <a:t> בתוך </a:t>
            </a:r>
            <a:r>
              <a:rPr lang="en-US" dirty="0"/>
              <a:t>LEAST SQUARE</a:t>
            </a:r>
            <a:r>
              <a:rPr lang="he-IL" dirty="0"/>
              <a:t> כדי למצוא את </a:t>
            </a:r>
            <a:r>
              <a:rPr lang="he-IL" dirty="0" err="1"/>
              <a:t>הוקטור</a:t>
            </a:r>
            <a:r>
              <a:rPr lang="he-IL" dirty="0"/>
              <a:t> </a:t>
            </a:r>
            <a:r>
              <a:rPr lang="he-IL" dirty="0" err="1"/>
              <a:t>שממנמל</a:t>
            </a:r>
            <a:r>
              <a:rPr lang="he-IL" dirty="0"/>
              <a:t> 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56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16727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57</a:t>
            </a:fld>
            <a:endParaRPr lang="he-IL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</a:t>
            </a:r>
            <a:r>
              <a:rPr lang="en-US" dirty="0"/>
              <a:t>-choosing</a:t>
            </a:r>
            <a:r>
              <a:rPr lang="en-US" baseline="0" dirty="0"/>
              <a:t> matrix</a:t>
            </a:r>
          </a:p>
          <a:p>
            <a:r>
              <a:rPr lang="en-US" baseline="0" dirty="0"/>
              <a:t>J-row</a:t>
            </a:r>
          </a:p>
          <a:p>
            <a:r>
              <a:rPr lang="en-US" baseline="0" dirty="0"/>
              <a:t>K-col</a:t>
            </a:r>
          </a:p>
          <a:p>
            <a:r>
              <a:rPr lang="he-IL" baseline="0" dirty="0"/>
              <a:t>ואז עבור </a:t>
            </a:r>
            <a:r>
              <a:rPr lang="en-US" baseline="0" dirty="0"/>
              <a:t>I</a:t>
            </a:r>
            <a:r>
              <a:rPr lang="he-IL" baseline="0" dirty="0"/>
              <a:t> מחשבים את המשבצת ה(</a:t>
            </a:r>
            <a:r>
              <a:rPr lang="en-US" baseline="0" dirty="0" err="1"/>
              <a:t>j,k</a:t>
            </a:r>
            <a:r>
              <a:rPr lang="he-IL" baseline="0" dirty="0"/>
              <a:t>) של המטריצה </a:t>
            </a:r>
            <a:r>
              <a:rPr lang="en-US" baseline="0" dirty="0"/>
              <a:t>T_I</a:t>
            </a:r>
            <a:r>
              <a:rPr lang="he-IL" baseline="0" dirty="0"/>
              <a:t>בהתאם לחישוב שמגדיר את </a:t>
            </a:r>
            <a:r>
              <a:rPr lang="he-IL" baseline="0" dirty="0" err="1"/>
              <a:t>הטנזור,ויוצאת</a:t>
            </a:r>
            <a:r>
              <a:rPr lang="he-IL" baseline="0" dirty="0"/>
              <a:t> אותה מטריצה.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59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159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יש לנו פחות מידע – אנחנו צריכים יותר פרמטרים</a:t>
            </a:r>
          </a:p>
          <a:p>
            <a:r>
              <a:rPr lang="he-IL" dirty="0"/>
              <a:t>הפרמטר שצריכים – אלפא</a:t>
            </a:r>
          </a:p>
          <a:p>
            <a:r>
              <a:rPr lang="he-IL" dirty="0"/>
              <a:t>אז מספיק רק טי 1 וטי 2 ,לכן החסרת ה2.</a:t>
            </a:r>
          </a:p>
          <a:p>
            <a:r>
              <a:rPr lang="he-IL" dirty="0"/>
              <a:t>צריכים 16,יש 15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53019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המכפלה</a:t>
            </a:r>
            <a:r>
              <a:rPr lang="he-IL" baseline="0" dirty="0"/>
              <a:t> </a:t>
            </a:r>
            <a:r>
              <a:rPr lang="he-IL" baseline="0" dirty="0" err="1"/>
              <a:t>הוקטורית</a:t>
            </a:r>
            <a:r>
              <a:rPr lang="he-IL" baseline="0" dirty="0"/>
              <a:t> – ישיר מהגדרת אפסילון. </a:t>
            </a:r>
            <a:r>
              <a:rPr lang="en-US" baseline="0" dirty="0"/>
              <a:t>I</a:t>
            </a:r>
            <a:r>
              <a:rPr lang="he-IL" baseline="0" dirty="0"/>
              <a:t> </a:t>
            </a:r>
            <a:r>
              <a:rPr lang="he-IL" baseline="0" dirty="0" err="1"/>
              <a:t>בטנזור</a:t>
            </a:r>
            <a:r>
              <a:rPr lang="he-IL" baseline="0" dirty="0"/>
              <a:t> בוחר את המטריצה המתאימה. </a:t>
            </a:r>
            <a:r>
              <a:rPr lang="en-US" baseline="0" dirty="0"/>
              <a:t>P,Q</a:t>
            </a:r>
            <a:r>
              <a:rPr lang="he-IL" baseline="0" dirty="0"/>
              <a:t> את המשבצות המתאימות במטריצה.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aseline="0" dirty="0" err="1"/>
              <a:t>סכימה</a:t>
            </a:r>
            <a:r>
              <a:rPr lang="he-IL" baseline="0" dirty="0"/>
              <a:t> – אם יש אותו אינדקס למטה </a:t>
            </a:r>
            <a:r>
              <a:rPr lang="he-IL" baseline="0" dirty="0" err="1"/>
              <a:t>ולמעלה,</a:t>
            </a:r>
            <a:r>
              <a:rPr lang="he-IL" baseline="0" err="1"/>
              <a:t>אז</a:t>
            </a:r>
            <a:r>
              <a:rPr lang="he-IL" baseline="0"/>
              <a:t> סוע</a:t>
            </a: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61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12304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המכפלה</a:t>
            </a:r>
            <a:r>
              <a:rPr lang="he-IL" baseline="0" dirty="0"/>
              <a:t> </a:t>
            </a:r>
            <a:r>
              <a:rPr lang="he-IL" baseline="0" dirty="0" err="1"/>
              <a:t>הוקטורית</a:t>
            </a:r>
            <a:r>
              <a:rPr lang="he-IL" baseline="0" dirty="0"/>
              <a:t> – ישיר מהגדרת אפסילון. </a:t>
            </a:r>
            <a:r>
              <a:rPr lang="en-US" baseline="0" dirty="0"/>
              <a:t>I</a:t>
            </a:r>
            <a:r>
              <a:rPr lang="he-IL" baseline="0" dirty="0"/>
              <a:t> </a:t>
            </a:r>
            <a:r>
              <a:rPr lang="he-IL" baseline="0" dirty="0" err="1"/>
              <a:t>בטנזור</a:t>
            </a:r>
            <a:r>
              <a:rPr lang="he-IL" baseline="0" dirty="0"/>
              <a:t> בוחר את המטריצה המתאימה. </a:t>
            </a:r>
            <a:r>
              <a:rPr lang="en-US" baseline="0" dirty="0"/>
              <a:t>P,Q</a:t>
            </a:r>
            <a:r>
              <a:rPr lang="he-IL" baseline="0" dirty="0"/>
              <a:t> את </a:t>
            </a:r>
            <a:r>
              <a:rPr lang="he-IL" baseline="0"/>
              <a:t>המשבצות המתאימות במטריצה.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62</a:t>
            </a:fld>
            <a:endParaRPr lang="he-IL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  <a:p>
            <a:r>
              <a:rPr lang="he-IL" dirty="0"/>
              <a:t>9 משוואות – לכל בחירה של </a:t>
            </a:r>
            <a:r>
              <a:rPr lang="en-US" dirty="0" err="1"/>
              <a:t>s,t</a:t>
            </a:r>
            <a:r>
              <a:rPr lang="he-IL" dirty="0"/>
              <a:t> (כל אחד מהם בין 1 ל3)</a:t>
            </a:r>
          </a:p>
          <a:p>
            <a:r>
              <a:rPr lang="he-IL" dirty="0"/>
              <a:t>בהוכחה</a:t>
            </a:r>
            <a:r>
              <a:rPr lang="he-IL" baseline="0" dirty="0"/>
              <a:t> של </a:t>
            </a:r>
            <a:r>
              <a:rPr lang="he-IL" baseline="0" dirty="0" err="1"/>
              <a:t>שעשוע,הוא</a:t>
            </a:r>
            <a:r>
              <a:rPr lang="he-IL" baseline="0" dirty="0"/>
              <a:t> פורש את כל המשוואות עם סימונים </a:t>
            </a:r>
            <a:r>
              <a:rPr lang="he-IL" baseline="0" dirty="0" err="1"/>
              <a:t>אחרים,ומראה</a:t>
            </a:r>
            <a:r>
              <a:rPr lang="he-IL" baseline="0" dirty="0"/>
              <a:t> שברגע שקובעים את </a:t>
            </a:r>
            <a:r>
              <a:rPr lang="en-US" baseline="0" dirty="0"/>
              <a:t>s</a:t>
            </a:r>
            <a:r>
              <a:rPr lang="he-IL" baseline="0" dirty="0"/>
              <a:t> ו</a:t>
            </a:r>
            <a:r>
              <a:rPr lang="en-US" baseline="0" dirty="0"/>
              <a:t>t</a:t>
            </a:r>
            <a:r>
              <a:rPr lang="he-IL" baseline="0" dirty="0"/>
              <a:t> ,מקבלים 4 </a:t>
            </a:r>
            <a:r>
              <a:rPr lang="he-IL" baseline="0" dirty="0" err="1"/>
              <a:t>משוואוות,שפורסות</a:t>
            </a:r>
            <a:r>
              <a:rPr lang="he-IL" baseline="0" dirty="0"/>
              <a:t> את המשוואות האחרות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63</a:t>
            </a:fld>
            <a:endParaRPr lang="he-IL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המכפלה</a:t>
            </a:r>
            <a:r>
              <a:rPr lang="he-IL" baseline="0" dirty="0"/>
              <a:t> </a:t>
            </a:r>
            <a:r>
              <a:rPr lang="he-IL" baseline="0" dirty="0" err="1"/>
              <a:t>הוקטורית</a:t>
            </a:r>
            <a:r>
              <a:rPr lang="he-IL" baseline="0" dirty="0"/>
              <a:t> – ישיר מהגדרת אפסילון. </a:t>
            </a:r>
            <a:r>
              <a:rPr lang="en-US" baseline="0" dirty="0"/>
              <a:t>I</a:t>
            </a:r>
            <a:r>
              <a:rPr lang="he-IL" baseline="0" dirty="0"/>
              <a:t> </a:t>
            </a:r>
            <a:r>
              <a:rPr lang="he-IL" baseline="0" dirty="0" err="1"/>
              <a:t>בטנזור</a:t>
            </a:r>
            <a:r>
              <a:rPr lang="he-IL" baseline="0" dirty="0"/>
              <a:t> בוחר את המטריצה המתאימה. </a:t>
            </a:r>
            <a:r>
              <a:rPr lang="en-US" baseline="0" dirty="0"/>
              <a:t>P,Q</a:t>
            </a:r>
            <a:r>
              <a:rPr lang="he-IL" baseline="0" dirty="0"/>
              <a:t> את המשבצות המתאימות במטריצה.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64</a:t>
            </a:fld>
            <a:endParaRPr lang="he-IL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משתמשים ב</a:t>
            </a:r>
            <a:r>
              <a:rPr lang="en-US" dirty="0"/>
              <a:t>SVD</a:t>
            </a:r>
            <a:r>
              <a:rPr lang="he-IL" dirty="0"/>
              <a:t> בתוך </a:t>
            </a:r>
            <a:r>
              <a:rPr lang="en-US" dirty="0"/>
              <a:t>LEAST SQUARE</a:t>
            </a:r>
            <a:r>
              <a:rPr lang="he-IL" dirty="0"/>
              <a:t> כדי למצוא את </a:t>
            </a:r>
            <a:r>
              <a:rPr lang="he-IL" dirty="0" err="1"/>
              <a:t>הוקטור</a:t>
            </a:r>
            <a:r>
              <a:rPr lang="he-IL" dirty="0"/>
              <a:t> </a:t>
            </a:r>
            <a:r>
              <a:rPr lang="he-IL" dirty="0" err="1"/>
              <a:t>שממנמל</a:t>
            </a:r>
            <a:r>
              <a:rPr lang="he-IL" dirty="0"/>
              <a:t> 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65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01452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המכפלה</a:t>
            </a:r>
            <a:r>
              <a:rPr lang="he-IL" baseline="0" dirty="0"/>
              <a:t> </a:t>
            </a:r>
            <a:r>
              <a:rPr lang="he-IL" baseline="0" dirty="0" err="1"/>
              <a:t>הוקטורית</a:t>
            </a:r>
            <a:r>
              <a:rPr lang="he-IL" baseline="0" dirty="0"/>
              <a:t> – ישיר מהגדרת אפסילון. </a:t>
            </a:r>
            <a:r>
              <a:rPr lang="en-US" baseline="0" dirty="0"/>
              <a:t>I</a:t>
            </a:r>
            <a:r>
              <a:rPr lang="he-IL" baseline="0" dirty="0"/>
              <a:t> </a:t>
            </a:r>
            <a:r>
              <a:rPr lang="he-IL" baseline="0" dirty="0" err="1"/>
              <a:t>בטנזור</a:t>
            </a:r>
            <a:r>
              <a:rPr lang="he-IL" baseline="0" dirty="0"/>
              <a:t> בוחר את המטריצה המתאימה. </a:t>
            </a:r>
            <a:r>
              <a:rPr lang="en-US" baseline="0" dirty="0"/>
              <a:t>P,Q</a:t>
            </a:r>
            <a:r>
              <a:rPr lang="he-IL" baseline="0" dirty="0"/>
              <a:t> את המשבצות המתאימות במטריצה.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67</a:t>
            </a:fld>
            <a:endParaRPr lang="he-IL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המכפלה</a:t>
            </a:r>
            <a:r>
              <a:rPr lang="he-IL" baseline="0" dirty="0"/>
              <a:t> </a:t>
            </a:r>
            <a:r>
              <a:rPr lang="he-IL" baseline="0" dirty="0" err="1"/>
              <a:t>הוקטורית</a:t>
            </a:r>
            <a:r>
              <a:rPr lang="he-IL" baseline="0" dirty="0"/>
              <a:t> – ישיר מהגדרת אפסילון. </a:t>
            </a:r>
            <a:r>
              <a:rPr lang="en-US" baseline="0" dirty="0"/>
              <a:t>I</a:t>
            </a:r>
            <a:r>
              <a:rPr lang="he-IL" baseline="0" dirty="0"/>
              <a:t> </a:t>
            </a:r>
            <a:r>
              <a:rPr lang="he-IL" baseline="0" dirty="0" err="1"/>
              <a:t>בטנזור</a:t>
            </a:r>
            <a:r>
              <a:rPr lang="he-IL" baseline="0" dirty="0"/>
              <a:t> בוחר את המטריצה המתאימה. </a:t>
            </a:r>
            <a:r>
              <a:rPr lang="en-US" baseline="0" dirty="0"/>
              <a:t>P,Q</a:t>
            </a:r>
            <a:r>
              <a:rPr lang="he-IL" baseline="0" dirty="0"/>
              <a:t> את המשבצות המתאימות במטריצה.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68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60553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המכפלה</a:t>
            </a:r>
            <a:r>
              <a:rPr lang="he-IL" baseline="0" dirty="0"/>
              <a:t> </a:t>
            </a:r>
            <a:r>
              <a:rPr lang="he-IL" baseline="0" dirty="0" err="1"/>
              <a:t>הוקטורית</a:t>
            </a:r>
            <a:r>
              <a:rPr lang="he-IL" baseline="0" dirty="0"/>
              <a:t> – ישיר מהגדרת אפסילון. </a:t>
            </a:r>
            <a:r>
              <a:rPr lang="en-US" baseline="0" dirty="0"/>
              <a:t>I</a:t>
            </a:r>
            <a:r>
              <a:rPr lang="he-IL" baseline="0" dirty="0"/>
              <a:t> </a:t>
            </a:r>
            <a:r>
              <a:rPr lang="he-IL" baseline="0" dirty="0" err="1"/>
              <a:t>בטנזור</a:t>
            </a:r>
            <a:r>
              <a:rPr lang="he-IL" baseline="0" dirty="0"/>
              <a:t> בוחר את המטריצה המתאימה. </a:t>
            </a:r>
            <a:r>
              <a:rPr lang="en-US" baseline="0" dirty="0"/>
              <a:t>P,Q</a:t>
            </a:r>
            <a:r>
              <a:rPr lang="he-IL" baseline="0" dirty="0"/>
              <a:t> את המשבצות המתאימות במטריצה.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69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98042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המכפלה</a:t>
            </a:r>
            <a:r>
              <a:rPr lang="he-IL" baseline="0" dirty="0"/>
              <a:t> </a:t>
            </a:r>
            <a:r>
              <a:rPr lang="he-IL" baseline="0" dirty="0" err="1"/>
              <a:t>הוקטורית</a:t>
            </a:r>
            <a:r>
              <a:rPr lang="he-IL" baseline="0" dirty="0"/>
              <a:t> – ישיר מהגדרת אפסילון. </a:t>
            </a:r>
            <a:r>
              <a:rPr lang="en-US" baseline="0" dirty="0"/>
              <a:t>I</a:t>
            </a:r>
            <a:r>
              <a:rPr lang="he-IL" baseline="0" dirty="0"/>
              <a:t> </a:t>
            </a:r>
            <a:r>
              <a:rPr lang="he-IL" baseline="0" dirty="0" err="1"/>
              <a:t>בטנזור</a:t>
            </a:r>
            <a:r>
              <a:rPr lang="he-IL" baseline="0" dirty="0"/>
              <a:t> בוחר את המטריצה המתאימה. </a:t>
            </a:r>
            <a:r>
              <a:rPr lang="en-US" baseline="0" dirty="0"/>
              <a:t>P,Q</a:t>
            </a:r>
            <a:r>
              <a:rPr lang="he-IL" baseline="0" dirty="0"/>
              <a:t> את המשבצות המתאימות במטריצה.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70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75754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המכפלה</a:t>
            </a:r>
            <a:r>
              <a:rPr lang="he-IL" baseline="0" dirty="0"/>
              <a:t> </a:t>
            </a:r>
            <a:r>
              <a:rPr lang="he-IL" baseline="0" dirty="0" err="1"/>
              <a:t>הוקטורית</a:t>
            </a:r>
            <a:r>
              <a:rPr lang="he-IL" baseline="0" dirty="0"/>
              <a:t> – ישיר מהגדרת אפסילון. </a:t>
            </a:r>
            <a:r>
              <a:rPr lang="en-US" baseline="0" dirty="0"/>
              <a:t>I</a:t>
            </a:r>
            <a:r>
              <a:rPr lang="he-IL" baseline="0" dirty="0"/>
              <a:t> </a:t>
            </a:r>
            <a:r>
              <a:rPr lang="he-IL" baseline="0" dirty="0" err="1"/>
              <a:t>בטנזור</a:t>
            </a:r>
            <a:r>
              <a:rPr lang="he-IL" baseline="0" dirty="0"/>
              <a:t> בוחר את המטריצה המתאימה. </a:t>
            </a:r>
            <a:r>
              <a:rPr lang="en-US" baseline="0" dirty="0"/>
              <a:t>P,Q</a:t>
            </a:r>
            <a:r>
              <a:rPr lang="he-IL" baseline="0" dirty="0"/>
              <a:t> את המשבצות המתאימות במטריצה.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71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12946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הטלות גם נכשלות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9</a:t>
            </a:fld>
            <a:endParaRPr lang="he-IL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המכפלה</a:t>
            </a:r>
            <a:r>
              <a:rPr lang="he-IL" baseline="0" dirty="0"/>
              <a:t> </a:t>
            </a:r>
            <a:r>
              <a:rPr lang="he-IL" baseline="0" dirty="0" err="1"/>
              <a:t>הוקטורית</a:t>
            </a:r>
            <a:r>
              <a:rPr lang="he-IL" baseline="0" dirty="0"/>
              <a:t> – ישיר מהגדרת אפסילון. </a:t>
            </a:r>
            <a:r>
              <a:rPr lang="en-US" baseline="0" dirty="0"/>
              <a:t>I</a:t>
            </a:r>
            <a:r>
              <a:rPr lang="he-IL" baseline="0" dirty="0"/>
              <a:t> </a:t>
            </a:r>
            <a:r>
              <a:rPr lang="he-IL" baseline="0" dirty="0" err="1"/>
              <a:t>בטנזור</a:t>
            </a:r>
            <a:r>
              <a:rPr lang="he-IL" baseline="0" dirty="0"/>
              <a:t> בוחר את המטריצה המתאימה. </a:t>
            </a:r>
            <a:r>
              <a:rPr lang="en-US" baseline="0" dirty="0"/>
              <a:t>P,Q</a:t>
            </a:r>
            <a:r>
              <a:rPr lang="he-IL" baseline="0" dirty="0"/>
              <a:t> את המשבצות המתאימות במטריצה.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72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846706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המכפלה</a:t>
            </a:r>
            <a:r>
              <a:rPr lang="he-IL" baseline="0" dirty="0"/>
              <a:t> </a:t>
            </a:r>
            <a:r>
              <a:rPr lang="he-IL" baseline="0" dirty="0" err="1"/>
              <a:t>הוקטורית</a:t>
            </a:r>
            <a:r>
              <a:rPr lang="he-IL" baseline="0" dirty="0"/>
              <a:t> – ישיר מהגדרת אפסילון. </a:t>
            </a:r>
            <a:r>
              <a:rPr lang="en-US" baseline="0" dirty="0"/>
              <a:t>I</a:t>
            </a:r>
            <a:r>
              <a:rPr lang="he-IL" baseline="0" dirty="0"/>
              <a:t> </a:t>
            </a:r>
            <a:r>
              <a:rPr lang="he-IL" baseline="0" dirty="0" err="1"/>
              <a:t>בטנזור</a:t>
            </a:r>
            <a:r>
              <a:rPr lang="he-IL" baseline="0" dirty="0"/>
              <a:t> בוחר את המטריצה המתאימה. </a:t>
            </a:r>
            <a:r>
              <a:rPr lang="en-US" baseline="0" dirty="0"/>
              <a:t>P,Q</a:t>
            </a:r>
            <a:r>
              <a:rPr lang="he-IL" baseline="0" dirty="0"/>
              <a:t> את המשבצות המתאימות במטריצה.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73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42632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המכפלה</a:t>
            </a:r>
            <a:r>
              <a:rPr lang="he-IL" baseline="0" dirty="0"/>
              <a:t> </a:t>
            </a:r>
            <a:r>
              <a:rPr lang="he-IL" baseline="0" dirty="0" err="1"/>
              <a:t>הוקטורית</a:t>
            </a:r>
            <a:r>
              <a:rPr lang="he-IL" baseline="0" dirty="0"/>
              <a:t> – ישיר מהגדרת אפסילון. </a:t>
            </a:r>
            <a:r>
              <a:rPr lang="en-US" baseline="0" dirty="0"/>
              <a:t>I</a:t>
            </a:r>
            <a:r>
              <a:rPr lang="he-IL" baseline="0" dirty="0"/>
              <a:t> </a:t>
            </a:r>
            <a:r>
              <a:rPr lang="he-IL" baseline="0" dirty="0" err="1"/>
              <a:t>בטנזור</a:t>
            </a:r>
            <a:r>
              <a:rPr lang="he-IL" baseline="0" dirty="0"/>
              <a:t> בוחר את המטריצה המתאימה. </a:t>
            </a:r>
            <a:r>
              <a:rPr lang="en-US" baseline="0" dirty="0"/>
              <a:t>P,Q</a:t>
            </a:r>
            <a:r>
              <a:rPr lang="he-IL" baseline="0" dirty="0"/>
              <a:t> את המשבצות המתאימות במטריצה.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74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49666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המכפלה</a:t>
            </a:r>
            <a:r>
              <a:rPr lang="he-IL" baseline="0" dirty="0"/>
              <a:t> </a:t>
            </a:r>
            <a:r>
              <a:rPr lang="he-IL" baseline="0" dirty="0" err="1"/>
              <a:t>הוקטורית</a:t>
            </a:r>
            <a:r>
              <a:rPr lang="he-IL" baseline="0" dirty="0"/>
              <a:t> – ישיר מהגדרת אפסילון. </a:t>
            </a:r>
            <a:r>
              <a:rPr lang="en-US" baseline="0" dirty="0"/>
              <a:t>I</a:t>
            </a:r>
            <a:r>
              <a:rPr lang="he-IL" baseline="0" dirty="0"/>
              <a:t> </a:t>
            </a:r>
            <a:r>
              <a:rPr lang="he-IL" baseline="0" dirty="0" err="1"/>
              <a:t>בטנזור</a:t>
            </a:r>
            <a:r>
              <a:rPr lang="he-IL" baseline="0" dirty="0"/>
              <a:t> בוחר את המטריצה המתאימה. </a:t>
            </a:r>
            <a:r>
              <a:rPr lang="en-US" baseline="0" dirty="0"/>
              <a:t>P,Q</a:t>
            </a:r>
            <a:r>
              <a:rPr lang="he-IL" baseline="0" dirty="0"/>
              <a:t> את המשבצות המתאימות במטריצה.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75</a:t>
            </a:fld>
            <a:endParaRPr lang="he-IL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המכפלה</a:t>
            </a:r>
            <a:r>
              <a:rPr lang="he-IL" baseline="0" dirty="0"/>
              <a:t> </a:t>
            </a:r>
            <a:r>
              <a:rPr lang="he-IL" baseline="0" dirty="0" err="1"/>
              <a:t>הוקטורית</a:t>
            </a:r>
            <a:r>
              <a:rPr lang="he-IL" baseline="0" dirty="0"/>
              <a:t> – ישיר מהגדרת אפסילון. </a:t>
            </a:r>
            <a:r>
              <a:rPr lang="en-US" baseline="0" dirty="0"/>
              <a:t>I</a:t>
            </a:r>
            <a:r>
              <a:rPr lang="he-IL" baseline="0" dirty="0"/>
              <a:t> </a:t>
            </a:r>
            <a:r>
              <a:rPr lang="he-IL" baseline="0" dirty="0" err="1"/>
              <a:t>בטנזור</a:t>
            </a:r>
            <a:r>
              <a:rPr lang="he-IL" baseline="0" dirty="0"/>
              <a:t> בוחר את המטריצה המתאימה. </a:t>
            </a:r>
            <a:r>
              <a:rPr lang="en-US" baseline="0" dirty="0"/>
              <a:t>P,Q</a:t>
            </a:r>
            <a:r>
              <a:rPr lang="he-IL" baseline="0" dirty="0"/>
              <a:t> את המשבצות המתאימות במטריצה.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76</a:t>
            </a:fld>
            <a:endParaRPr lang="he-IL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 err="1"/>
              <a:t>טנזור</a:t>
            </a:r>
            <a:r>
              <a:rPr lang="he-IL" baseline="0" dirty="0"/>
              <a:t> – מהיר ,חוסך זמן,מידע ,מכיל את כל המידע על שלושה נופים באובייקט אחד.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77</a:t>
            </a:fld>
            <a:endParaRPr lang="he-IL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המכפלה</a:t>
            </a:r>
            <a:r>
              <a:rPr lang="he-IL" baseline="0" dirty="0"/>
              <a:t> </a:t>
            </a:r>
            <a:r>
              <a:rPr lang="he-IL" baseline="0" dirty="0" err="1"/>
              <a:t>הוקטורית</a:t>
            </a:r>
            <a:r>
              <a:rPr lang="he-IL" baseline="0" dirty="0"/>
              <a:t> – ישיר מהגדרת אפסילון. </a:t>
            </a:r>
            <a:r>
              <a:rPr lang="en-US" baseline="0" dirty="0"/>
              <a:t>I</a:t>
            </a:r>
            <a:r>
              <a:rPr lang="he-IL" baseline="0" dirty="0"/>
              <a:t> </a:t>
            </a:r>
            <a:r>
              <a:rPr lang="he-IL" baseline="0" dirty="0" err="1"/>
              <a:t>בטנזור</a:t>
            </a:r>
            <a:r>
              <a:rPr lang="he-IL" baseline="0" dirty="0"/>
              <a:t> בוחר את המטריצה המתאימה. </a:t>
            </a:r>
            <a:r>
              <a:rPr lang="en-US" baseline="0" dirty="0"/>
              <a:t>P,Q</a:t>
            </a:r>
            <a:r>
              <a:rPr lang="he-IL" baseline="0" dirty="0"/>
              <a:t> את המשבצות המתאימות במטריצה.</a:t>
            </a:r>
          </a:p>
          <a:p>
            <a:endParaRPr lang="he-IL" baseline="0" dirty="0"/>
          </a:p>
          <a:p>
            <a:r>
              <a:rPr lang="he-IL" baseline="0" dirty="0"/>
              <a:t>במלחמה בפועל אני רואה כמה חשוב לדעת מיקומי כוחות ,גם פנים – כוח כדי להתמצא בשטח</a:t>
            </a:r>
          </a:p>
          <a:p>
            <a:r>
              <a:rPr lang="he-IL" baseline="0" dirty="0"/>
              <a:t>יכולת לראות בקרקע במצב של תת קרקע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78</a:t>
            </a:fld>
            <a:endParaRPr lang="he-IL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המכפלה</a:t>
            </a:r>
            <a:r>
              <a:rPr lang="he-IL" baseline="0" dirty="0"/>
              <a:t> </a:t>
            </a:r>
            <a:r>
              <a:rPr lang="he-IL" baseline="0" dirty="0" err="1"/>
              <a:t>הוקטורית</a:t>
            </a:r>
            <a:r>
              <a:rPr lang="he-IL" baseline="0" dirty="0"/>
              <a:t> – ישיר מהגדרת אפסילון. </a:t>
            </a:r>
            <a:r>
              <a:rPr lang="en-US" baseline="0" dirty="0"/>
              <a:t>I</a:t>
            </a:r>
            <a:r>
              <a:rPr lang="he-IL" baseline="0" dirty="0"/>
              <a:t> </a:t>
            </a:r>
            <a:r>
              <a:rPr lang="he-IL" baseline="0" dirty="0" err="1"/>
              <a:t>בטנזור</a:t>
            </a:r>
            <a:r>
              <a:rPr lang="he-IL" baseline="0" dirty="0"/>
              <a:t> בוחר את המטריצה המתאימה. </a:t>
            </a:r>
            <a:r>
              <a:rPr lang="en-US" baseline="0" dirty="0"/>
              <a:t>P,Q</a:t>
            </a:r>
            <a:r>
              <a:rPr lang="he-IL" baseline="0" dirty="0"/>
              <a:t> את המשבצות המתאימות במטריצה.ד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79</a:t>
            </a:fld>
            <a:endParaRPr lang="he-IL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123=312=231=1</a:t>
            </a:r>
          </a:p>
          <a:p>
            <a:r>
              <a:rPr lang="en-US" dirty="0"/>
              <a:t>132=213=321=-1</a:t>
            </a:r>
            <a:endParaRPr lang="he-IL" dirty="0"/>
          </a:p>
          <a:p>
            <a:r>
              <a:rPr lang="en-US" dirty="0"/>
              <a:t>I</a:t>
            </a:r>
            <a:r>
              <a:rPr lang="he-IL" dirty="0"/>
              <a:t> </a:t>
            </a:r>
            <a:r>
              <a:rPr lang="he-IL" dirty="0" err="1"/>
              <a:t>קוארדינטה</a:t>
            </a:r>
            <a:r>
              <a:rPr lang="he-IL" dirty="0"/>
              <a:t> ,</a:t>
            </a:r>
            <a:r>
              <a:rPr lang="en-US" dirty="0"/>
              <a:t>j</a:t>
            </a:r>
            <a:r>
              <a:rPr lang="he-IL" dirty="0"/>
              <a:t> שורה ,</a:t>
            </a:r>
            <a:r>
              <a:rPr lang="en-US" dirty="0"/>
              <a:t>k</a:t>
            </a:r>
            <a:r>
              <a:rPr lang="he-IL" dirty="0"/>
              <a:t> עמודה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80</a:t>
            </a:fld>
            <a:endParaRPr lang="he-I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  <a:p>
            <a:r>
              <a:rPr lang="he-IL" dirty="0"/>
              <a:t>9 משוואות – לכל בחירה של </a:t>
            </a:r>
            <a:r>
              <a:rPr lang="en-US" dirty="0" err="1"/>
              <a:t>s,t</a:t>
            </a:r>
            <a:r>
              <a:rPr lang="he-IL" dirty="0"/>
              <a:t> (כל אחד מהם בין 1 ל3)</a:t>
            </a:r>
          </a:p>
          <a:p>
            <a:r>
              <a:rPr lang="he-IL" dirty="0"/>
              <a:t>בהוכחה</a:t>
            </a:r>
            <a:r>
              <a:rPr lang="he-IL" baseline="0" dirty="0"/>
              <a:t> של </a:t>
            </a:r>
            <a:r>
              <a:rPr lang="he-IL" baseline="0" dirty="0" err="1"/>
              <a:t>שעשוע,הוא</a:t>
            </a:r>
            <a:r>
              <a:rPr lang="he-IL" baseline="0" dirty="0"/>
              <a:t> פורש את כל המשוואות עם סימונים </a:t>
            </a:r>
            <a:r>
              <a:rPr lang="he-IL" baseline="0" dirty="0" err="1"/>
              <a:t>אחרים,ומראה</a:t>
            </a:r>
            <a:r>
              <a:rPr lang="he-IL" baseline="0" dirty="0"/>
              <a:t> שברגע שקובעים את </a:t>
            </a:r>
            <a:r>
              <a:rPr lang="en-US" baseline="0" dirty="0"/>
              <a:t>s</a:t>
            </a:r>
            <a:r>
              <a:rPr lang="he-IL" baseline="0" dirty="0"/>
              <a:t> ו</a:t>
            </a:r>
            <a:r>
              <a:rPr lang="en-US" baseline="0" dirty="0"/>
              <a:t>t</a:t>
            </a:r>
            <a:r>
              <a:rPr lang="he-IL" baseline="0" dirty="0"/>
              <a:t> ,מקבלים 4 </a:t>
            </a:r>
            <a:r>
              <a:rPr lang="he-IL" baseline="0" dirty="0" err="1"/>
              <a:t>משוואוות,שפורסות</a:t>
            </a:r>
            <a:r>
              <a:rPr lang="he-IL" baseline="0" dirty="0"/>
              <a:t> את המשוואות האחרות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2937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  <a:p>
            <a:r>
              <a:rPr lang="he-IL" dirty="0"/>
              <a:t>9 משוואות – לכל בחירה של </a:t>
            </a:r>
            <a:r>
              <a:rPr lang="en-US" dirty="0" err="1"/>
              <a:t>s,t</a:t>
            </a:r>
            <a:r>
              <a:rPr lang="he-IL" dirty="0"/>
              <a:t> (כל אחד מהם בין 1 ל3)</a:t>
            </a:r>
          </a:p>
          <a:p>
            <a:r>
              <a:rPr lang="he-IL" dirty="0"/>
              <a:t>בהוכחה</a:t>
            </a:r>
            <a:r>
              <a:rPr lang="he-IL" baseline="0" dirty="0"/>
              <a:t> של </a:t>
            </a:r>
            <a:r>
              <a:rPr lang="he-IL" baseline="0" dirty="0" err="1"/>
              <a:t>שעשוע,הוא</a:t>
            </a:r>
            <a:r>
              <a:rPr lang="he-IL" baseline="0" dirty="0"/>
              <a:t> פורש את כל המשוואות עם סימונים </a:t>
            </a:r>
            <a:r>
              <a:rPr lang="he-IL" baseline="0" dirty="0" err="1"/>
              <a:t>אחרים,ומראה</a:t>
            </a:r>
            <a:r>
              <a:rPr lang="he-IL" baseline="0" dirty="0"/>
              <a:t> שברגע שקובעים את </a:t>
            </a:r>
            <a:r>
              <a:rPr lang="en-US" baseline="0" dirty="0"/>
              <a:t>s</a:t>
            </a:r>
            <a:r>
              <a:rPr lang="he-IL" baseline="0" dirty="0"/>
              <a:t> ו</a:t>
            </a:r>
            <a:r>
              <a:rPr lang="en-US" baseline="0" dirty="0"/>
              <a:t>t</a:t>
            </a:r>
            <a:r>
              <a:rPr lang="he-IL" baseline="0" dirty="0"/>
              <a:t> ,מקבלים 4 </a:t>
            </a:r>
            <a:r>
              <a:rPr lang="he-IL" baseline="0" dirty="0" err="1"/>
              <a:t>משוואוות,שפורסות</a:t>
            </a:r>
            <a:r>
              <a:rPr lang="he-IL" baseline="0" dirty="0"/>
              <a:t> את המשוואות האחרות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83608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123=312=231=1</a:t>
            </a:r>
          </a:p>
          <a:p>
            <a:r>
              <a:rPr lang="en-US" dirty="0"/>
              <a:t>132=213=321=-1</a:t>
            </a:r>
            <a:endParaRPr lang="he-IL" dirty="0"/>
          </a:p>
          <a:p>
            <a:r>
              <a:rPr lang="en-US" dirty="0"/>
              <a:t>I</a:t>
            </a:r>
            <a:r>
              <a:rPr lang="he-IL" dirty="0"/>
              <a:t> </a:t>
            </a:r>
            <a:r>
              <a:rPr lang="he-IL" dirty="0" err="1"/>
              <a:t>קוארדינטה</a:t>
            </a:r>
            <a:r>
              <a:rPr lang="he-IL" dirty="0"/>
              <a:t> ,</a:t>
            </a:r>
            <a:r>
              <a:rPr lang="en-US" dirty="0"/>
              <a:t>j</a:t>
            </a:r>
            <a:r>
              <a:rPr lang="he-IL" dirty="0"/>
              <a:t> שורה ,</a:t>
            </a:r>
            <a:r>
              <a:rPr lang="en-US" dirty="0"/>
              <a:t>k</a:t>
            </a:r>
            <a:r>
              <a:rPr lang="he-IL" dirty="0"/>
              <a:t> עמודה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2089-D26B-441D-ABC1-002D8307B765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9886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3C10-FF85-42E5-B459-DF493EF258EA}" type="datetimeFigureOut">
              <a:rPr lang="he-IL" smtClean="0"/>
              <a:pPr/>
              <a:t>ט"ו/שבט/תשפ"ד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BF3E9-7227-4E42-BBBF-2B14C93DB3C0}" type="slidenum">
              <a:rPr lang="he-IL" smtClean="0"/>
              <a:pPr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830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3C10-FF85-42E5-B459-DF493EF258EA}" type="datetimeFigureOut">
              <a:rPr lang="he-IL" smtClean="0"/>
              <a:pPr/>
              <a:t>ט"ו/שבט/תשפ"ד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BF3E9-7227-4E42-BBBF-2B14C93DB3C0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248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3C10-FF85-42E5-B459-DF493EF258EA}" type="datetimeFigureOut">
              <a:rPr lang="he-IL" smtClean="0"/>
              <a:pPr/>
              <a:t>ט"ו/שבט/תשפ"ד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BF3E9-7227-4E42-BBBF-2B14C93DB3C0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131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3C10-FF85-42E5-B459-DF493EF258EA}" type="datetimeFigureOut">
              <a:rPr lang="he-IL" smtClean="0"/>
              <a:pPr/>
              <a:t>ט"ו/שבט/תשפ"ד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BF3E9-7227-4E42-BBBF-2B14C93DB3C0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542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3C10-FF85-42E5-B459-DF493EF258EA}" type="datetimeFigureOut">
              <a:rPr lang="he-IL" smtClean="0"/>
              <a:pPr/>
              <a:t>ט"ו/שבט/תשפ"ד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BF3E9-7227-4E42-BBBF-2B14C93DB3C0}" type="slidenum">
              <a:rPr lang="he-IL" smtClean="0"/>
              <a:pPr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64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3C10-FF85-42E5-B459-DF493EF258EA}" type="datetimeFigureOut">
              <a:rPr lang="he-IL" smtClean="0"/>
              <a:pPr/>
              <a:t>ט"ו/שבט/תשפ"ד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BF3E9-7227-4E42-BBBF-2B14C93DB3C0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792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3C10-FF85-42E5-B459-DF493EF258EA}" type="datetimeFigureOut">
              <a:rPr lang="he-IL" smtClean="0"/>
              <a:pPr/>
              <a:t>ט"ו/שבט/תשפ"ד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BF3E9-7227-4E42-BBBF-2B14C93DB3C0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3417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3C10-FF85-42E5-B459-DF493EF258EA}" type="datetimeFigureOut">
              <a:rPr lang="he-IL" smtClean="0"/>
              <a:pPr/>
              <a:t>ט"ו/שבט/תשפ"ד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BF3E9-7227-4E42-BBBF-2B14C93DB3C0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487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3C10-FF85-42E5-B459-DF493EF258EA}" type="datetimeFigureOut">
              <a:rPr lang="he-IL" smtClean="0"/>
              <a:pPr/>
              <a:t>ט"ו/שבט/תשפ"ד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BF3E9-7227-4E42-BBBF-2B14C93DB3C0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924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B733C10-FF85-42E5-B459-DF493EF258EA}" type="datetimeFigureOut">
              <a:rPr lang="he-IL" smtClean="0"/>
              <a:pPr/>
              <a:t>ט"ו/שבט/תשפ"ד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84BF3E9-7227-4E42-BBBF-2B14C93DB3C0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259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3C10-FF85-42E5-B459-DF493EF258EA}" type="datetimeFigureOut">
              <a:rPr lang="he-IL" smtClean="0"/>
              <a:pPr/>
              <a:t>ט"ו/שבט/תשפ"ד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BF3E9-7227-4E42-BBBF-2B14C93DB3C0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245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B733C10-FF85-42E5-B459-DF493EF258EA}" type="datetimeFigureOut">
              <a:rPr lang="he-IL" smtClean="0"/>
              <a:pPr/>
              <a:t>ט"ו/שבט/תשפ"ד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84BF3E9-7227-4E42-BBBF-2B14C93DB3C0}" type="slidenum">
              <a:rPr lang="he-IL" smtClean="0"/>
              <a:pPr/>
              <a:t>‹#›</a:t>
            </a:fld>
            <a:endParaRPr lang="he-IL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61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3967315" y="639097"/>
            <a:ext cx="4689988" cy="3686015"/>
          </a:xfrm>
        </p:spPr>
        <p:txBody>
          <a:bodyPr>
            <a:normAutofit/>
          </a:bodyPr>
          <a:lstStyle/>
          <a:p>
            <a:r>
              <a:rPr lang="en-US" sz="6800"/>
              <a:t>Final Project in Computer Vision 3D</a:t>
            </a:r>
            <a:endParaRPr lang="he-IL" sz="680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3967314" y="4455621"/>
            <a:ext cx="4702011" cy="1238616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Ofek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Kaveh</a:t>
            </a:r>
          </a:p>
          <a:p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Assaf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Gozlan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he-IL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toy rocket flying out of the computer">
            <a:extLst>
              <a:ext uri="{FF2B5EF4-FFF2-40B4-BE49-F238E27FC236}">
                <a16:creationId xmlns:a16="http://schemas.microsoft.com/office/drawing/2014/main" id="{E027E274-9D6A-CE8E-FF08-B188047B0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98" r="18265" b="-1"/>
          <a:stretch/>
        </p:blipFill>
        <p:spPr>
          <a:xfrm>
            <a:off x="20" y="10"/>
            <a:ext cx="347646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85303" y="4343400"/>
            <a:ext cx="422708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132909" y="634946"/>
            <a:ext cx="2529396" cy="5055904"/>
          </a:xfrm>
        </p:spPr>
        <p:txBody>
          <a:bodyPr anchor="ctr">
            <a:normAutofit/>
          </a:bodyPr>
          <a:lstStyle/>
          <a:p>
            <a:r>
              <a:rPr lang="en-US" sz="3700" b="1" dirty="0"/>
              <a:t>Trifocal tensor – </a:t>
            </a:r>
            <a:r>
              <a:rPr lang="en-US" sz="3700" b="1" dirty="0" err="1"/>
              <a:t>Trilinearities</a:t>
            </a:r>
            <a:endParaRPr lang="he-IL" sz="3700" b="1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D7F4F098-C4AF-0E0E-B20C-9BE772DFF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933056"/>
            <a:ext cx="5976664" cy="2009775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A90A004-E7C1-CA6F-211C-260058260FE3}"/>
              </a:ext>
            </a:extLst>
          </p:cNvPr>
          <p:cNvSpPr txBox="1"/>
          <p:nvPr/>
        </p:nvSpPr>
        <p:spPr>
          <a:xfrm>
            <a:off x="814848" y="2601778"/>
            <a:ext cx="462124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In order to calculate the Trifocal Tensor, we used the following equations: (we will talk about the notations later on)</a:t>
            </a:r>
          </a:p>
        </p:txBody>
      </p:sp>
    </p:spTree>
    <p:extLst>
      <p:ext uri="{BB962C8B-B14F-4D97-AF65-F5344CB8AC3E}">
        <p14:creationId xmlns:p14="http://schemas.microsoft.com/office/powerpoint/2010/main" val="1041777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132909" y="634946"/>
            <a:ext cx="2529396" cy="5055904"/>
          </a:xfrm>
        </p:spPr>
        <p:txBody>
          <a:bodyPr anchor="ctr">
            <a:normAutofit/>
          </a:bodyPr>
          <a:lstStyle/>
          <a:p>
            <a:r>
              <a:rPr lang="en-US" sz="3700" b="1" dirty="0"/>
              <a:t>Trifocal tensor – </a:t>
            </a:r>
            <a:r>
              <a:rPr lang="en-US" sz="3700" b="1" dirty="0" err="1"/>
              <a:t>Trilinearities</a:t>
            </a:r>
            <a:endParaRPr lang="he-IL" sz="3700" b="1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BD1040C7-552B-126B-740C-AF7985C91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4077072"/>
            <a:ext cx="851535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22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76672"/>
            <a:ext cx="8519345" cy="5616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740242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931" name="Rectangle 3893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33" name="Rectangle 3893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2103875"/>
          </a:xfrm>
        </p:spPr>
        <p:txBody>
          <a:bodyPr>
            <a:normAutofit/>
          </a:bodyPr>
          <a:lstStyle/>
          <a:p>
            <a:r>
              <a:rPr lang="en-US" sz="3100" b="1">
                <a:solidFill>
                  <a:srgbClr val="FFFFFF"/>
                </a:solidFill>
              </a:rPr>
              <a:t>Trifocal tensor – Calculation</a:t>
            </a:r>
            <a:endParaRPr lang="he-IL" sz="3100" b="1">
              <a:solidFill>
                <a:srgbClr val="FFFFFF"/>
              </a:solidFill>
            </a:endParaRPr>
          </a:p>
        </p:txBody>
      </p:sp>
      <p:sp>
        <p:nvSpPr>
          <p:cNvPr id="4" name="מציין מיקום תוכן 3"/>
          <p:cNvSpPr>
            <a:spLocks noGrp="1"/>
          </p:cNvSpPr>
          <p:nvPr>
            <p:ph idx="1"/>
          </p:nvPr>
        </p:nvSpPr>
        <p:spPr>
          <a:xfrm>
            <a:off x="369278" y="2653800"/>
            <a:ext cx="2313633" cy="3335519"/>
          </a:xfrm>
        </p:spPr>
        <p:txBody>
          <a:bodyPr>
            <a:normAutofit/>
          </a:bodyPr>
          <a:lstStyle/>
          <a:p>
            <a:pPr rtl="0"/>
            <a:r>
              <a:rPr lang="en-US" sz="1300">
                <a:solidFill>
                  <a:srgbClr val="FFFFFF"/>
                </a:solidFill>
              </a:rPr>
              <a:t>We used the following algorithm from the course book to retrive the desired epipols:</a:t>
            </a:r>
          </a:p>
          <a:p>
            <a:pPr rtl="0">
              <a:buNone/>
            </a:pPr>
            <a:endParaRPr lang="en-US" sz="1300">
              <a:solidFill>
                <a:srgbClr val="FFFFFF"/>
              </a:solidFill>
            </a:endParaRPr>
          </a:p>
          <a:p>
            <a:pPr rtl="0">
              <a:buNone/>
            </a:pPr>
            <a:endParaRPr lang="en-US" sz="1300">
              <a:solidFill>
                <a:srgbClr val="FFFFFF"/>
              </a:solidFill>
            </a:endParaRPr>
          </a:p>
          <a:p>
            <a:pPr rtl="0"/>
            <a:endParaRPr lang="he-IL" sz="1300" b="1">
              <a:solidFill>
                <a:srgbClr val="FFFFFF"/>
              </a:solidFill>
            </a:endParaRPr>
          </a:p>
        </p:txBody>
      </p:sp>
      <p:sp>
        <p:nvSpPr>
          <p:cNvPr id="38935" name="Rectangle 3893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088059" y="516835"/>
            <a:ext cx="5961769" cy="30601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9750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chemeClr val="accent2"/>
                </a:solidFill>
              </a:rPr>
              <a:t>The geometric basis for the trifocal tensor</a:t>
            </a:r>
            <a:endParaRPr lang="he-IL" sz="4400" b="1">
              <a:solidFill>
                <a:schemeClr val="accent2"/>
              </a:solidFill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783153" y="2023962"/>
            <a:ext cx="5023286" cy="3845131"/>
          </a:xfrm>
        </p:spPr>
        <p:txBody>
          <a:bodyPr>
            <a:normAutofit/>
          </a:bodyPr>
          <a:lstStyle/>
          <a:p>
            <a:pPr rtl="0"/>
            <a:r>
              <a:rPr lang="en-US" b="1" dirty="0"/>
              <a:t>Important Note:</a:t>
            </a:r>
            <a:r>
              <a:rPr lang="en-US" dirty="0"/>
              <a:t> The tensor only depends on the motion between views and the internal parameters of the cameras and is defined uniquely by the camera matrices of the views. </a:t>
            </a:r>
            <a:r>
              <a:rPr lang="en-US" b="1" dirty="0"/>
              <a:t>However, it can be computed from image correspondences alone without requiring knowledge of the motion or calibration(We will later see how).</a:t>
            </a:r>
            <a:endParaRPr lang="en-US" b="1"/>
          </a:p>
          <a:p>
            <a:pPr rtl="0"/>
            <a:r>
              <a:rPr lang="en-US" b="1" u="sng" dirty="0"/>
              <a:t>Setting</a:t>
            </a:r>
            <a:r>
              <a:rPr lang="en-US" b="1" dirty="0"/>
              <a:t>:</a:t>
            </a:r>
            <a:r>
              <a:rPr lang="en-US" dirty="0"/>
              <a:t> a line in 3-space is imaged in three views. </a:t>
            </a:r>
            <a:endParaRPr lang="en-US"/>
          </a:p>
          <a:p>
            <a:pPr rtl="0"/>
            <a:r>
              <a:rPr lang="en-US" dirty="0"/>
              <a:t>We would like to find the constraints on the corresponding image lines.</a:t>
            </a:r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894613" y="634946"/>
            <a:ext cx="2767693" cy="1450757"/>
          </a:xfrm>
        </p:spPr>
        <p:txBody>
          <a:bodyPr>
            <a:normAutofit/>
          </a:bodyPr>
          <a:lstStyle/>
          <a:p>
            <a:r>
              <a:rPr lang="en-US" sz="3400" b="1"/>
              <a:t>The geometric basis for the trifocal tensor</a:t>
            </a:r>
            <a:endParaRPr lang="he-IL" sz="3400" b="1"/>
          </a:p>
        </p:txBody>
      </p:sp>
      <p:cxnSp>
        <p:nvCxnSpPr>
          <p:cNvPr id="7177" name="Straight Connector 7176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19107" y="2085703"/>
            <a:ext cx="26746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894613" y="2198913"/>
            <a:ext cx="2767693" cy="3755565"/>
          </a:xfrm>
        </p:spPr>
        <p:txBody>
          <a:bodyPr>
            <a:normAutofit/>
          </a:bodyPr>
          <a:lstStyle/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he-IL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533DA32-8BFC-D274-A808-465711C45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198912"/>
            <a:ext cx="6912768" cy="3664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chemeClr val="accent2"/>
                </a:solidFill>
              </a:rPr>
              <a:t>The geometric basis for the trifocal tensor</a:t>
            </a:r>
            <a:endParaRPr lang="he-IL" sz="4400" b="1">
              <a:solidFill>
                <a:schemeClr val="accent2"/>
              </a:solidFill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783153" y="2023962"/>
            <a:ext cx="5023286" cy="3845131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The </a:t>
            </a:r>
            <a:r>
              <a:rPr lang="en-US" b="1" u="sng" dirty="0"/>
              <a:t>planes</a:t>
            </a:r>
            <a:r>
              <a:rPr lang="en-US" dirty="0"/>
              <a:t> </a:t>
            </a:r>
            <a:r>
              <a:rPr lang="en-US" b="1" dirty="0"/>
              <a:t>back-projected from the lines </a:t>
            </a:r>
            <a:r>
              <a:rPr lang="en-US" dirty="0"/>
              <a:t>in each view must all meet in a </a:t>
            </a:r>
            <a:r>
              <a:rPr lang="en-US" u="sng" dirty="0"/>
              <a:t>single line</a:t>
            </a:r>
            <a:r>
              <a:rPr lang="en-US" dirty="0"/>
              <a:t> in space, the 3D line that projects to the matched lines in the three images</a:t>
            </a:r>
            <a:endParaRPr lang="en-US"/>
          </a:p>
          <a:p>
            <a:pPr rtl="0"/>
            <a:r>
              <a:rPr lang="en-US" dirty="0"/>
              <a:t>Since in general three arbitrary planes in space do </a:t>
            </a:r>
            <a:r>
              <a:rPr lang="en-US" b="1" u="sng" dirty="0"/>
              <a:t>not</a:t>
            </a:r>
            <a:r>
              <a:rPr lang="en-US" dirty="0"/>
              <a:t> meet in a single line, </a:t>
            </a:r>
            <a:r>
              <a:rPr lang="en-US" b="1" u="sng" dirty="0"/>
              <a:t>this geometric incidence condition </a:t>
            </a:r>
            <a:r>
              <a:rPr lang="en-US" dirty="0"/>
              <a:t>We would like to find the constraints on the corresponding image lines provides a genuine constraint on sets of corresponding lines.</a:t>
            </a:r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sz="4100" b="1"/>
              <a:t>The geometric basis for the trifocal tensor – algebraic constraints</a:t>
            </a:r>
            <a:endParaRPr lang="he-IL" sz="4100" b="1"/>
          </a:p>
        </p:txBody>
      </p:sp>
      <p:sp>
        <p:nvSpPr>
          <p:cNvPr id="3" name="מציין מיקום תוכן 2"/>
          <p:cNvSpPr>
            <a:spLocks/>
          </p:cNvSpPr>
          <p:nvPr/>
        </p:nvSpPr>
        <p:spPr>
          <a:xfrm rot="10800000" flipH="1" flipV="1">
            <a:off x="899592" y="2098515"/>
            <a:ext cx="7210675" cy="378608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79476">
              <a:spcAft>
                <a:spcPts val="600"/>
              </a:spcAft>
            </a:pPr>
            <a:r>
              <a:rPr lang="en-US" sz="1494" b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Notations:</a:t>
            </a:r>
          </a:p>
          <a:p>
            <a:pPr defTabSz="379476">
              <a:spcAft>
                <a:spcPts val="600"/>
              </a:spcAft>
            </a:pPr>
            <a:r>
              <a:rPr lang="en-US" sz="149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set of corresponding lines  </a:t>
            </a:r>
            <a:endParaRPr lang="en-US" sz="1494" b="1" u="sng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9476">
              <a:spcAft>
                <a:spcPts val="600"/>
              </a:spcAft>
            </a:pPr>
            <a:r>
              <a:rPr lang="en-US" sz="149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Camera Matrices:</a:t>
            </a:r>
          </a:p>
          <a:p>
            <a:pPr defTabSz="379476">
              <a:spcAft>
                <a:spcPts val="600"/>
              </a:spcAft>
            </a:pPr>
            <a:endParaRPr lang="en-US" sz="149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9476">
              <a:spcAft>
                <a:spcPts val="600"/>
              </a:spcAft>
            </a:pPr>
            <a:r>
              <a:rPr lang="en-US" sz="149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A,B 3X3 Matrices ,        ,             are the </a:t>
            </a:r>
            <a:r>
              <a:rPr lang="en-US" sz="1494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i-th</a:t>
            </a:r>
            <a:r>
              <a:rPr lang="en-US" sz="149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columns of the respective camera matrices </a:t>
            </a:r>
          </a:p>
          <a:p>
            <a:pPr defTabSz="379476">
              <a:spcAft>
                <a:spcPts val="600"/>
              </a:spcAft>
            </a:pPr>
            <a:r>
              <a:rPr lang="en-US" sz="149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  </a:t>
            </a:r>
            <a:r>
              <a:rPr lang="en-US" sz="1494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49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=1,…,4. </a:t>
            </a:r>
          </a:p>
          <a:p>
            <a:pPr defTabSz="379476">
              <a:spcAft>
                <a:spcPts val="600"/>
              </a:spcAft>
            </a:pPr>
            <a:r>
              <a:rPr lang="en-US" sz="149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 is the center of the first </a:t>
            </a:r>
            <a:r>
              <a:rPr lang="en-US" sz="1494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camera,C</a:t>
            </a:r>
            <a:r>
              <a:rPr lang="en-US" sz="149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=(0,0,0,1)</a:t>
            </a:r>
            <a:r>
              <a:rPr lang="en-US" sz="1494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149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.</a:t>
            </a:r>
          </a:p>
          <a:p>
            <a:pPr defTabSz="379476">
              <a:spcAft>
                <a:spcPts val="600"/>
              </a:spcAft>
            </a:pPr>
            <a:endParaRPr lang="en-US" sz="149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9476">
              <a:spcAft>
                <a:spcPts val="600"/>
              </a:spcAft>
            </a:pPr>
            <a:endParaRPr lang="en-US" sz="149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9476">
              <a:spcAft>
                <a:spcPts val="600"/>
              </a:spcAft>
            </a:pPr>
            <a:endParaRPr lang="en-US" sz="149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9476">
              <a:spcAft>
                <a:spcPts val="600"/>
              </a:spcAft>
            </a:pPr>
            <a:endParaRPr lang="en-US" sz="149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9476">
              <a:spcAft>
                <a:spcPts val="600"/>
              </a:spcAft>
            </a:pPr>
            <a:endParaRPr lang="en-US" sz="149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9476">
              <a:spcAft>
                <a:spcPts val="600"/>
              </a:spcAft>
            </a:pPr>
            <a:endParaRPr lang="en-US" sz="149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spcAft>
                <a:spcPts val="600"/>
              </a:spcAft>
            </a:pPr>
            <a:endParaRPr lang="he-IL" dirty="0"/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71277" y="2328882"/>
            <a:ext cx="1822928" cy="42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50725" y="2759574"/>
            <a:ext cx="1377935" cy="347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5969" y="2759574"/>
            <a:ext cx="3580035" cy="360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8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3953" y="3288142"/>
            <a:ext cx="273543" cy="360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0" name="Picture 1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15816" y="3298159"/>
            <a:ext cx="300483" cy="35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sz="4100" b="1"/>
              <a:t>The geometric basis for the trifocal tensor – algebraic constraints</a:t>
            </a:r>
            <a:endParaRPr lang="he-IL" sz="41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FA82E-58A3-B7EB-E4C1-46EB01C20E4C}"/>
              </a:ext>
            </a:extLst>
          </p:cNvPr>
          <p:cNvSpPr txBox="1"/>
          <p:nvPr/>
        </p:nvSpPr>
        <p:spPr>
          <a:xfrm>
            <a:off x="1979712" y="2636912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  </a:t>
            </a:r>
            <a:r>
              <a:rPr lang="en-US" b="1" dirty="0"/>
              <a:t>and b</a:t>
            </a:r>
            <a:r>
              <a:rPr lang="en-US" b="1" baseline="-25000" dirty="0"/>
              <a:t>4</a:t>
            </a:r>
            <a:r>
              <a:rPr lang="en-US" b="1" dirty="0"/>
              <a:t> are the </a:t>
            </a:r>
            <a:r>
              <a:rPr lang="en-US" b="1" dirty="0" err="1"/>
              <a:t>epipoles</a:t>
            </a:r>
            <a:r>
              <a:rPr lang="en-US" b="1" dirty="0"/>
              <a:t> in views two and three respectively</a:t>
            </a:r>
            <a:r>
              <a:rPr lang="en-US" dirty="0"/>
              <a:t>, arising from the first camera.  These </a:t>
            </a:r>
            <a:r>
              <a:rPr lang="en-US" dirty="0" err="1"/>
              <a:t>epipoles</a:t>
            </a:r>
            <a:r>
              <a:rPr lang="en-US" dirty="0"/>
              <a:t> will be denoted by e’ and e’’  ,where  e’=P’C, e’’ = P’’C.</a:t>
            </a:r>
          </a:p>
        </p:txBody>
      </p:sp>
    </p:spTree>
    <p:extLst>
      <p:ext uri="{BB962C8B-B14F-4D97-AF65-F5344CB8AC3E}">
        <p14:creationId xmlns:p14="http://schemas.microsoft.com/office/powerpoint/2010/main" val="551350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sz="4100" b="1"/>
              <a:t>The geometric basis for the trifocal tensor – algebraic constraints</a:t>
            </a:r>
            <a:endParaRPr lang="he-IL" sz="4100" b="1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B14F9D1-EF28-FCD7-0D14-0CBF08B64866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0800000" flipH="1" flipV="1">
            <a:off x="611560" y="1844824"/>
            <a:ext cx="8136904" cy="1656184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As has been seen in chapter 9, any set of three cameras is </a:t>
            </a:r>
            <a:r>
              <a:rPr lang="en-US" b="1" dirty="0"/>
              <a:t>equivalent to a set with P=[I|0]</a:t>
            </a:r>
            <a:r>
              <a:rPr lang="en-US" dirty="0"/>
              <a:t>. We will discuss properties (</a:t>
            </a:r>
            <a:r>
              <a:rPr lang="en-US" b="1" dirty="0"/>
              <a:t>such as image coordinates and 3D incidence relations</a:t>
            </a:r>
            <a:r>
              <a:rPr lang="en-US" dirty="0"/>
              <a:t>) that are </a:t>
            </a:r>
            <a:r>
              <a:rPr lang="en-US" b="1" u="sng" dirty="0"/>
              <a:t>invariant under 3D projective transforms</a:t>
            </a:r>
            <a:r>
              <a:rPr lang="en-US" dirty="0"/>
              <a:t>,</a:t>
            </a:r>
          </a:p>
          <a:p>
            <a:pPr algn="l" rtl="0"/>
            <a:r>
              <a:rPr lang="en-US" dirty="0"/>
              <a:t>Thus, we are free to choose the cameras in the stated form.</a:t>
            </a:r>
            <a:endParaRPr lang="en-US" b="1" dirty="0"/>
          </a:p>
          <a:p>
            <a:pPr algn="l" rtl="0"/>
            <a:endParaRPr lang="en-US" dirty="0"/>
          </a:p>
          <a:p>
            <a:pPr algn="l" rtl="0">
              <a:buNone/>
            </a:pPr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78148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894613" y="634946"/>
            <a:ext cx="2767693" cy="1450757"/>
          </a:xfrm>
        </p:spPr>
        <p:txBody>
          <a:bodyPr>
            <a:normAutofit/>
          </a:bodyPr>
          <a:lstStyle/>
          <a:p>
            <a:r>
              <a:rPr lang="en-US" b="1"/>
              <a:t>Goal</a:t>
            </a:r>
            <a:endParaRPr lang="he-IL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75499" y="2435718"/>
            <a:ext cx="5182351" cy="1723131"/>
          </a:xfrm>
          <a:prstGeom prst="rect">
            <a:avLst/>
          </a:prstGeom>
          <a:noFill/>
        </p:spPr>
      </p:pic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19107" y="2085703"/>
            <a:ext cx="26746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894613" y="2198914"/>
            <a:ext cx="2767693" cy="3670180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Given three views of the same image we wanted to find the </a:t>
            </a:r>
            <a:r>
              <a:rPr lang="en-US" b="1" dirty="0" err="1"/>
              <a:t>epipols</a:t>
            </a:r>
            <a:r>
              <a:rPr lang="en-US" b="1" dirty="0"/>
              <a:t> in the second and third images</a:t>
            </a:r>
            <a:r>
              <a:rPr lang="en-US" dirty="0"/>
              <a:t> corresponding to the first camera center (denoted by </a:t>
            </a:r>
            <a:r>
              <a:rPr lang="en-US" dirty="0" err="1"/>
              <a:t>e’,e</a:t>
            </a:r>
            <a:r>
              <a:rPr lang="en-US" dirty="0"/>
              <a:t>’’ respectively).</a:t>
            </a:r>
          </a:p>
          <a:p>
            <a:pPr rtl="0"/>
            <a:endParaRPr lang="en-US" dirty="0"/>
          </a:p>
          <a:p>
            <a:pPr rtl="0"/>
            <a:endParaRPr lang="en-US" dirty="0"/>
          </a:p>
          <a:p>
            <a:pPr rtl="0"/>
            <a:endParaRPr lang="en-US" dirty="0"/>
          </a:p>
          <a:p>
            <a:pPr rtl="0"/>
            <a:endParaRPr lang="en-US" dirty="0"/>
          </a:p>
          <a:p>
            <a:pPr rtl="0"/>
            <a:endParaRPr lang="en-US" dirty="0"/>
          </a:p>
          <a:p>
            <a:pPr rtl="0"/>
            <a:endParaRPr lang="en-US" dirty="0"/>
          </a:p>
          <a:p>
            <a:pPr rtl="0"/>
            <a:endParaRPr lang="en-US" dirty="0"/>
          </a:p>
          <a:p>
            <a:pPr rtl="0"/>
            <a:endParaRPr lang="en-US" dirty="0"/>
          </a:p>
          <a:p>
            <a:pPr rtl="0"/>
            <a:endParaRPr lang="he-IL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sz="4100" b="1"/>
              <a:t>The geometric basis for the trifocal tensor – algebraic constraints</a:t>
            </a:r>
            <a:endParaRPr lang="he-IL" sz="4100" b="1"/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EF0BC76F-2C15-2604-7DFF-C3A70B264E1F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0800000" flipH="1" flipV="1">
            <a:off x="323528" y="1844824"/>
            <a:ext cx="8964488" cy="3744416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As seen in the previous figure, each image line back-projects to a plane.</a:t>
            </a:r>
          </a:p>
          <a:p>
            <a:pPr algn="l" rtl="0"/>
            <a:r>
              <a:rPr lang="en-US" dirty="0"/>
              <a:t>From result 8.2(p197 in the course book):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marL="0" indent="0" algn="l" rtl="0">
              <a:buNone/>
            </a:pPr>
            <a:r>
              <a:rPr lang="en-US" dirty="0"/>
              <a:t>We will get these three planes are :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A2D74D6-8D00-C291-0113-7C1A3C011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657" y="4353804"/>
            <a:ext cx="8494405" cy="886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E5FD68-818C-A8A3-0C24-4DAFC032E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8395" y="2686901"/>
            <a:ext cx="835292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45894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0"/>
            <a:ext cx="8892480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413" y="2352675"/>
            <a:ext cx="863917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sz="4100" b="1"/>
              <a:t>The geometric basis for the trifocal tensor – algebraic constraints</a:t>
            </a:r>
            <a:endParaRPr lang="he-IL" sz="4100" b="1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07324" y="2482518"/>
            <a:ext cx="5982507" cy="1450757"/>
          </a:xfrm>
          <a:prstGeom prst="rect">
            <a:avLst/>
          </a:prstGeom>
          <a:noFill/>
        </p:spPr>
      </p:pic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479799" y="1845734"/>
            <a:ext cx="4886961" cy="4023360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Where:</a:t>
            </a:r>
          </a:p>
          <a:p>
            <a:pPr rtl="0"/>
            <a:endParaRPr lang="en-US" dirty="0"/>
          </a:p>
          <a:p>
            <a:pPr rtl="0"/>
            <a:endParaRPr lang="en-US" dirty="0"/>
          </a:p>
          <a:p>
            <a:pPr rtl="0"/>
            <a:endParaRPr lang="en-US" dirty="0"/>
          </a:p>
          <a:p>
            <a:pPr rtl="0"/>
            <a:endParaRPr lang="en-US" dirty="0"/>
          </a:p>
          <a:p>
            <a:pPr rtl="0"/>
            <a:r>
              <a:rPr lang="en-US" dirty="0"/>
              <a:t>Since the three image lines are derived from a </a:t>
            </a:r>
            <a:r>
              <a:rPr lang="en-US" b="1" dirty="0"/>
              <a:t>single line in space</a:t>
            </a:r>
            <a:r>
              <a:rPr lang="en-US" dirty="0"/>
              <a:t>, it follows that these three planes are not independent but must meet in this common line in 3-space.</a:t>
            </a:r>
          </a:p>
          <a:p>
            <a:pPr rtl="0"/>
            <a:endParaRPr lang="en-US" dirty="0"/>
          </a:p>
          <a:p>
            <a:pPr rtl="0"/>
            <a:endParaRPr lang="en-US" dirty="0"/>
          </a:p>
          <a:p>
            <a:pPr rtl="0"/>
            <a:endParaRPr lang="en-US" dirty="0"/>
          </a:p>
          <a:p>
            <a:pPr rtl="0"/>
            <a:endParaRPr lang="he-IL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sz="4100" b="1"/>
              <a:t>The geometric basis for the trifocal tensor – algebraic constraints</a:t>
            </a:r>
            <a:endParaRPr lang="he-IL" sz="4100" b="1"/>
          </a:p>
        </p:txBody>
      </p:sp>
      <p:sp>
        <p:nvSpPr>
          <p:cNvPr id="3" name="מציין מיקום תוכן 2"/>
          <p:cNvSpPr>
            <a:spLocks/>
          </p:cNvSpPr>
          <p:nvPr/>
        </p:nvSpPr>
        <p:spPr>
          <a:xfrm rot="10800000" flipH="1" flipV="1">
            <a:off x="1023862" y="2098515"/>
            <a:ext cx="7141519" cy="378608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Algebraic constraint for the intersection: </a:t>
            </a:r>
          </a:p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sz="1422" b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4X3 Matrix M=[π ,π’ ,π’’ ] has rank 2.</a:t>
            </a:r>
          </a:p>
          <a:p>
            <a:pPr defTabSz="361188">
              <a:spcAft>
                <a:spcPts val="600"/>
              </a:spcAft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Proof: </a:t>
            </a:r>
          </a:p>
          <a:p>
            <a:pPr marL="646938" lvl="1" indent="-285750" defTabSz="3611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 </a:t>
            </a: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 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the line of the intersection of </a:t>
            </a: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π ,π’ ,π’’ .</a:t>
            </a:r>
          </a:p>
          <a:p>
            <a:pPr marL="646938" lvl="1" indent="-285750" defTabSz="3611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will represent Points on L as: </a:t>
            </a:r>
          </a:p>
          <a:p>
            <a:pPr marL="361188" lvl="1"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With x</a:t>
            </a:r>
            <a:r>
              <a:rPr lang="en-US" sz="1422" kern="12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,x</a:t>
            </a:r>
            <a:r>
              <a:rPr lang="en-US" sz="1422" kern="12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linearly independent.</a:t>
            </a:r>
          </a:p>
          <a:p>
            <a:pPr marL="646938" lvl="1" indent="-285750" defTabSz="3611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 lies in all three planes, thus: π</a:t>
            </a:r>
            <a:r>
              <a:rPr lang="en-US" sz="1422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 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X=π’</a:t>
            </a:r>
            <a:r>
              <a:rPr lang="en-US" sz="1422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 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X=π’’</a:t>
            </a:r>
            <a:r>
              <a:rPr lang="en-US" sz="1422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 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 = 0.</a:t>
            </a:r>
          </a:p>
          <a:p>
            <a:pPr marL="646938" lvl="1" indent="-285750" defTabSz="3611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M definition , M</a:t>
            </a:r>
            <a:r>
              <a:rPr lang="en-US" sz="1422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 = 0 =&gt; M</a:t>
            </a:r>
            <a:r>
              <a:rPr lang="en-US" sz="1422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</a:t>
            </a:r>
            <a:r>
              <a:rPr lang="en-US" sz="1422" kern="12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M</a:t>
            </a:r>
            <a:r>
              <a:rPr lang="en-US" sz="1422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</a:t>
            </a:r>
            <a:r>
              <a:rPr lang="en-US" sz="1422" kern="12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0</a:t>
            </a:r>
          </a:p>
          <a:p>
            <a:pPr marL="361188" lvl="1"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=&gt; nullity(M</a:t>
            </a:r>
            <a:r>
              <a:rPr lang="en-US" sz="1422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 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)=2.</a:t>
            </a:r>
          </a:p>
          <a:p>
            <a:pPr marL="361188" lvl="1"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	</a:t>
            </a:r>
          </a:p>
          <a:p>
            <a:pPr defTabSz="361188">
              <a:spcAft>
                <a:spcPts val="600"/>
              </a:spcAft>
            </a:pP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1188">
              <a:spcAft>
                <a:spcPts val="600"/>
              </a:spcAft>
            </a:pP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1188">
              <a:spcAft>
                <a:spcPts val="600"/>
              </a:spcAft>
            </a:pP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1188">
              <a:spcAft>
                <a:spcPts val="600"/>
              </a:spcAft>
            </a:pP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1188">
              <a:spcAft>
                <a:spcPts val="600"/>
              </a:spcAft>
            </a:pP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1188">
              <a:spcAft>
                <a:spcPts val="600"/>
              </a:spcAft>
            </a:pP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1188">
              <a:spcAft>
                <a:spcPts val="600"/>
              </a:spcAft>
            </a:pP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spcAft>
                <a:spcPts val="600"/>
              </a:spcAft>
            </a:pPr>
            <a:endParaRPr lang="he-IL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3256905"/>
            <a:ext cx="2088871" cy="344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sz="4100" b="1"/>
              <a:t>The geometric basis for the trifocal tensor – algebraic constraints</a:t>
            </a:r>
            <a:endParaRPr lang="he-IL" sz="4100" b="1"/>
          </a:p>
        </p:txBody>
      </p:sp>
      <p:sp>
        <p:nvSpPr>
          <p:cNvPr id="3" name="מציין מיקום תוכן 2"/>
          <p:cNvSpPr>
            <a:spLocks/>
          </p:cNvSpPr>
          <p:nvPr/>
        </p:nvSpPr>
        <p:spPr>
          <a:xfrm rot="10800000" flipH="1" flipV="1">
            <a:off x="1023862" y="2098515"/>
            <a:ext cx="7141519" cy="378608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61188">
              <a:spcAft>
                <a:spcPts val="600"/>
              </a:spcAft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Proof – Continue: </a:t>
            </a:r>
          </a:p>
          <a:p>
            <a:pPr defTabSz="361188">
              <a:spcAft>
                <a:spcPts val="600"/>
              </a:spcAft>
            </a:pPr>
            <a:r>
              <a:rPr lang="en-US" sz="1422" b="1" dirty="0"/>
              <a:t>          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Rank </a:t>
            </a:r>
            <a:r>
              <a:rPr lang="en-US" sz="1422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Theroem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M</a:t>
            </a:r>
            <a:r>
              <a:rPr lang="en-US" sz="1422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  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(3X4 matrix):</a:t>
            </a:r>
          </a:p>
          <a:p>
            <a:pPr defTabSz="361188">
              <a:spcAft>
                <a:spcPts val="600"/>
              </a:spcAft>
            </a:pP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1188">
              <a:spcAft>
                <a:spcPts val="600"/>
              </a:spcAft>
            </a:pP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</a:t>
            </a:r>
          </a:p>
          <a:p>
            <a:pPr defTabSz="361188">
              <a:spcAft>
                <a:spcPts val="600"/>
              </a:spcAft>
            </a:pPr>
            <a:endParaRPr lang="en-US" sz="1422" dirty="0"/>
          </a:p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We got: rank(M</a:t>
            </a:r>
            <a:r>
              <a:rPr lang="en-US" sz="1422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)+nullity(M</a:t>
            </a:r>
            <a:r>
              <a:rPr lang="en-US" sz="1422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)=4 </a:t>
            </a:r>
          </a:p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=&gt; rank(M</a:t>
            </a:r>
            <a:r>
              <a:rPr lang="en-US" sz="1422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)=rank(M) = 2  </a:t>
            </a:r>
          </a:p>
          <a:p>
            <a:pPr defTabSz="361188">
              <a:spcAft>
                <a:spcPts val="600"/>
              </a:spcAft>
            </a:pP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1188">
              <a:spcAft>
                <a:spcPts val="600"/>
              </a:spcAft>
            </a:pP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1188">
              <a:spcAft>
                <a:spcPts val="600"/>
              </a:spcAft>
            </a:pP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1188">
              <a:spcAft>
                <a:spcPts val="600"/>
              </a:spcAft>
            </a:pP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spcAft>
                <a:spcPts val="600"/>
              </a:spcAft>
            </a:pPr>
            <a:endParaRPr lang="he-IL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2708920"/>
            <a:ext cx="4646553" cy="860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מלבן 6"/>
          <p:cNvSpPr/>
          <p:nvPr/>
        </p:nvSpPr>
        <p:spPr>
          <a:xfrm>
            <a:off x="3491880" y="4198074"/>
            <a:ext cx="229459" cy="2294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sz="4100" b="1"/>
              <a:t>The geometric basis for the trifocal tensor – algebraic constraints</a:t>
            </a:r>
            <a:endParaRPr lang="he-IL" sz="4100" b="1"/>
          </a:p>
        </p:txBody>
      </p:sp>
      <p:sp>
        <p:nvSpPr>
          <p:cNvPr id="3" name="מציין מיקום תוכן 2"/>
          <p:cNvSpPr>
            <a:spLocks/>
          </p:cNvSpPr>
          <p:nvPr/>
        </p:nvSpPr>
        <p:spPr>
          <a:xfrm rot="10800000" flipH="1" flipV="1">
            <a:off x="1023862" y="2098515"/>
            <a:ext cx="7141519" cy="378608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intersection constraint induces a </a:t>
            </a: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relation amongst the image lines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22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l,l’,l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’’(</a:t>
            </a: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incidence relation).</a:t>
            </a:r>
          </a:p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 the rank of M is 2, there is a </a:t>
            </a: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 dependence between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its columns m</a:t>
            </a:r>
            <a:r>
              <a:rPr lang="en-US" sz="1422" kern="12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Denoting:</a:t>
            </a:r>
          </a:p>
          <a:p>
            <a:pPr defTabSz="361188">
              <a:spcAft>
                <a:spcPts val="600"/>
              </a:spcAft>
            </a:pP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1188">
              <a:spcAft>
                <a:spcPts val="600"/>
              </a:spcAft>
            </a:pP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1188">
              <a:spcAft>
                <a:spcPts val="600"/>
              </a:spcAft>
            </a:pP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linear relation may be written as: </a:t>
            </a:r>
            <a:endParaRPr lang="he-IL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2993" y="2921286"/>
            <a:ext cx="4244999" cy="101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6359" y="4537931"/>
            <a:ext cx="2258265" cy="372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sz="4100" b="1"/>
              <a:t>The geometric basis for the trifocal tensor – algebraic constraints</a:t>
            </a:r>
            <a:endParaRPr lang="he-IL" sz="4100" b="1"/>
          </a:p>
        </p:txBody>
      </p:sp>
      <p:sp>
        <p:nvSpPr>
          <p:cNvPr id="3" name="מציין מיקום תוכן 2"/>
          <p:cNvSpPr>
            <a:spLocks/>
          </p:cNvSpPr>
          <p:nvPr/>
        </p:nvSpPr>
        <p:spPr>
          <a:xfrm rot="10800000" flipH="1" flipV="1">
            <a:off x="1023862" y="2098515"/>
            <a:ext cx="7141519" cy="378608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the bottom left hand element of M is zero, it follows that </a:t>
            </a:r>
          </a:p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</a:p>
          <a:p>
            <a:pPr defTabSz="361188">
              <a:spcAft>
                <a:spcPts val="600"/>
              </a:spcAft>
            </a:pP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some scalar k. (because                                                             ). </a:t>
            </a:r>
          </a:p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Applying this to the top 3-vectors of each column shows that (up to a homogeneous scale factor):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6756" y="2408435"/>
            <a:ext cx="3937268" cy="342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2782200"/>
            <a:ext cx="2237229" cy="55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95957" y="3991555"/>
            <a:ext cx="6518866" cy="581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sz="4100" b="1"/>
              <a:t>The geometric basis for the trifocal tensor – algebraic constraints</a:t>
            </a:r>
            <a:endParaRPr lang="he-IL" sz="4100" b="1"/>
          </a:p>
        </p:txBody>
      </p:sp>
      <p:sp>
        <p:nvSpPr>
          <p:cNvPr id="3" name="מציין מיקום תוכן 2"/>
          <p:cNvSpPr>
            <a:spLocks/>
          </p:cNvSpPr>
          <p:nvPr/>
        </p:nvSpPr>
        <p:spPr>
          <a:xfrm rot="10800000" flipH="1" flipV="1">
            <a:off x="1023862" y="2098515"/>
            <a:ext cx="7141519" cy="378608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422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i-th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coordinate l</a:t>
            </a:r>
            <a:r>
              <a:rPr lang="en-US" sz="1422" kern="12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l may therefore be written as: </a:t>
            </a:r>
          </a:p>
          <a:p>
            <a:pPr defTabSz="361188">
              <a:spcAft>
                <a:spcPts val="600"/>
              </a:spcAft>
            </a:pP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1188">
              <a:spcAft>
                <a:spcPts val="600"/>
              </a:spcAft>
            </a:pP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introducing the </a:t>
            </a: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notation:</a:t>
            </a:r>
          </a:p>
          <a:p>
            <a:pPr defTabSz="361188">
              <a:spcAft>
                <a:spcPts val="600"/>
              </a:spcAft>
            </a:pPr>
            <a:endParaRPr lang="en-US" sz="1422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1188">
              <a:spcAft>
                <a:spcPts val="600"/>
              </a:spcAft>
            </a:pPr>
            <a:endParaRPr lang="en-US" sz="1422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incidence relation 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be written:</a:t>
            </a:r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4287" y="2465010"/>
            <a:ext cx="6596958" cy="44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9314" y="3114593"/>
            <a:ext cx="2665625" cy="628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1880" y="4365104"/>
            <a:ext cx="1745513" cy="532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פרצוף מחייך 15"/>
          <p:cNvSpPr/>
          <p:nvPr/>
        </p:nvSpPr>
        <p:spPr>
          <a:xfrm>
            <a:off x="5292080" y="4405992"/>
            <a:ext cx="458919" cy="45891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sz="4100" b="1"/>
              <a:t>The geometric basis for the trifocal tensor – algebraic constraints</a:t>
            </a:r>
            <a:endParaRPr lang="he-IL" sz="4100" b="1"/>
          </a:p>
        </p:txBody>
      </p:sp>
      <p:sp>
        <p:nvSpPr>
          <p:cNvPr id="3" name="מציין מיקום תוכן 2"/>
          <p:cNvSpPr>
            <a:spLocks/>
          </p:cNvSpPr>
          <p:nvPr/>
        </p:nvSpPr>
        <p:spPr>
          <a:xfrm rot="10800000" flipH="1" flipV="1">
            <a:off x="1023862" y="2098515"/>
            <a:ext cx="7141519" cy="378608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set {T</a:t>
            </a:r>
            <a:r>
              <a:rPr lang="en-US" sz="1422" kern="12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T</a:t>
            </a:r>
            <a:r>
              <a:rPr lang="en-US" sz="1422" kern="12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T</a:t>
            </a:r>
            <a:r>
              <a:rPr lang="en-US" sz="1422" kern="12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} constitute the </a:t>
            </a: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trifocal tensor in matrix notation.</a:t>
            </a:r>
          </a:p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incidence relation can be </a:t>
            </a:r>
            <a:r>
              <a:rPr lang="en-US" sz="1422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wrriten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as:</a:t>
            </a:r>
          </a:p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                             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endParaRPr lang="en-US" sz="142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1188">
              <a:spcAft>
                <a:spcPts val="600"/>
              </a:spcAft>
            </a:pP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is no intrinsic difference between the three views, and so by analogy there are another 2 tensors, but </a:t>
            </a: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are </a:t>
            </a:r>
            <a:r>
              <a:rPr lang="en-US" sz="1422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disticnt</a:t>
            </a:r>
            <a:r>
              <a:rPr lang="en-US" sz="142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(we could take :                        </a:t>
            </a:r>
          </a:p>
          <a:p>
            <a:pPr defTabSz="361188">
              <a:spcAft>
                <a:spcPts val="600"/>
              </a:spcAft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                           ,                                                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  <a:endParaRPr lang="en-US" sz="3200" b="1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5991" y="2780928"/>
            <a:ext cx="2247389" cy="452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7904" y="2780928"/>
            <a:ext cx="3237862" cy="399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49890" y="3902830"/>
            <a:ext cx="1999589" cy="399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08642" y="3879051"/>
            <a:ext cx="1813249" cy="40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Method</a:t>
            </a:r>
            <a:endParaRPr lang="he-IL" b="1">
              <a:solidFill>
                <a:schemeClr val="accent2"/>
              </a:solidFill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783153" y="2023962"/>
            <a:ext cx="5023286" cy="3845131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We used the </a:t>
            </a:r>
            <a:r>
              <a:rPr lang="en-US" b="1" dirty="0"/>
              <a:t>Trifocal tensor </a:t>
            </a:r>
            <a:r>
              <a:rPr lang="en-US" dirty="0"/>
              <a:t>in order to </a:t>
            </a:r>
            <a:r>
              <a:rPr lang="en-US" dirty="0" err="1"/>
              <a:t>retrive</a:t>
            </a:r>
            <a:r>
              <a:rPr lang="en-US" dirty="0"/>
              <a:t> the desired </a:t>
            </a:r>
            <a:r>
              <a:rPr lang="en-US" dirty="0" err="1"/>
              <a:t>epipols</a:t>
            </a:r>
            <a:r>
              <a:rPr lang="en-US" dirty="0"/>
              <a:t>.</a:t>
            </a:r>
            <a:endParaRPr lang="en-US"/>
          </a:p>
          <a:p>
            <a:pPr rtl="0"/>
            <a:r>
              <a:rPr lang="en-US" b="1" dirty="0"/>
              <a:t>The trifocal tensor </a:t>
            </a:r>
            <a:r>
              <a:rPr lang="en-US" dirty="0"/>
              <a:t>plays an analogous role in three views to that played by the fundamental matrix in two. It </a:t>
            </a:r>
            <a:r>
              <a:rPr lang="en-US" b="1" dirty="0"/>
              <a:t>encapsulates all the (projective) geometric relations between three views that are independent of scene structure</a:t>
            </a:r>
            <a:r>
              <a:rPr lang="en-US" dirty="0"/>
              <a:t>.</a:t>
            </a:r>
            <a:endParaRPr lang="en-US"/>
          </a:p>
          <a:p>
            <a:pPr rtl="0"/>
            <a:r>
              <a:rPr lang="en-US" dirty="0"/>
              <a:t>We will discuss its properties, and how it’s helped us to retrieve the </a:t>
            </a:r>
            <a:r>
              <a:rPr lang="en-US" dirty="0" err="1"/>
              <a:t>epipols</a:t>
            </a:r>
            <a:r>
              <a:rPr lang="en-US" dirty="0"/>
              <a:t>.</a:t>
            </a:r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en-US"/>
          </a:p>
          <a:p>
            <a:pPr rtl="0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Trifocal tensor – Degrees of Freedom</a:t>
            </a:r>
            <a:endParaRPr lang="he-IL" b="1">
              <a:solidFill>
                <a:schemeClr val="accent2"/>
              </a:solidFill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783153" y="2023962"/>
            <a:ext cx="5023286" cy="3845131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The trifocal tensor consists of three 3 × 3 matrices, and thus has </a:t>
            </a:r>
            <a:r>
              <a:rPr lang="en-US" b="1" dirty="0"/>
              <a:t>27 elements.</a:t>
            </a:r>
            <a:endParaRPr lang="en-US" b="1"/>
          </a:p>
          <a:p>
            <a:pPr rtl="0"/>
            <a:r>
              <a:rPr lang="en-US" dirty="0"/>
              <a:t>There are therefore </a:t>
            </a:r>
            <a:r>
              <a:rPr lang="en-US" b="1" dirty="0"/>
              <a:t>26 independent ratios </a:t>
            </a:r>
            <a:r>
              <a:rPr lang="en-US" dirty="0"/>
              <a:t>apart from the (common) overall scaling of the matrices.</a:t>
            </a:r>
            <a:endParaRPr lang="en-US"/>
          </a:p>
          <a:p>
            <a:pPr rtl="0"/>
            <a:r>
              <a:rPr lang="en-US" dirty="0"/>
              <a:t>However, the tensor has </a:t>
            </a:r>
            <a:r>
              <a:rPr lang="en-US" b="1" dirty="0"/>
              <a:t>only 18 independent degrees of freedom.</a:t>
            </a:r>
            <a:r>
              <a:rPr lang="en-US" dirty="0"/>
              <a:t> </a:t>
            </a:r>
            <a:endParaRPr lang="en-US" b="1"/>
          </a:p>
          <a:p>
            <a:pPr rtl="0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Trifocal tensor – Degrees of Freedom</a:t>
            </a:r>
            <a:endParaRPr lang="he-IL" b="1">
              <a:solidFill>
                <a:schemeClr val="accent2"/>
              </a:solidFill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783153" y="2023962"/>
            <a:ext cx="5023286" cy="3845131"/>
          </a:xfrm>
        </p:spPr>
        <p:txBody>
          <a:bodyPr>
            <a:normAutofit/>
          </a:bodyPr>
          <a:lstStyle/>
          <a:p>
            <a:pPr rtl="0"/>
            <a:r>
              <a:rPr lang="en-US" b="1" dirty="0"/>
              <a:t>Calculation: </a:t>
            </a:r>
            <a:r>
              <a:rPr lang="en-US" dirty="0"/>
              <a:t>Each of 3 camera matrices has 11 degrees of freedom, which makes 33 in total.</a:t>
            </a:r>
            <a:endParaRPr lang="en-US"/>
          </a:p>
          <a:p>
            <a:pPr rtl="0"/>
            <a:r>
              <a:rPr lang="en-US" dirty="0"/>
              <a:t>However, 15 degrees of freedom must be subtracted to account for the projective world frame – </a:t>
            </a:r>
            <a:r>
              <a:rPr lang="en-US" b="1" dirty="0"/>
              <a:t>The projective transformation </a:t>
            </a:r>
            <a:r>
              <a:rPr lang="en-US" dirty="0"/>
              <a:t>which </a:t>
            </a:r>
            <a:r>
              <a:rPr lang="en-US" dirty="0" err="1"/>
              <a:t>transfoms</a:t>
            </a:r>
            <a:r>
              <a:rPr lang="en-US" dirty="0"/>
              <a:t> L to the projective world (16-1 scaling).</a:t>
            </a:r>
            <a:endParaRPr lang="en-US"/>
          </a:p>
          <a:p>
            <a:pPr rtl="0"/>
            <a:r>
              <a:rPr lang="en-US" dirty="0"/>
              <a:t>Thus leaving 33-15=</a:t>
            </a:r>
            <a:r>
              <a:rPr lang="en-US" b="1" dirty="0"/>
              <a:t>18 degrees of freedom.</a:t>
            </a:r>
            <a:endParaRPr lang="en-US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 sz="3400" b="1">
                <a:solidFill>
                  <a:schemeClr val="accent2"/>
                </a:solidFill>
              </a:rPr>
              <a:t>Trifocal tensor – Homographies induced by a plane</a:t>
            </a:r>
            <a:endParaRPr lang="he-IL" sz="3400" b="1">
              <a:solidFill>
                <a:schemeClr val="accent2"/>
              </a:solidFill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783153" y="2023962"/>
            <a:ext cx="5023286" cy="3845131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A fundamental geometric property encoded in the trifocal tensor is the </a:t>
            </a:r>
            <a:r>
              <a:rPr lang="en-US" b="1" dirty="0" err="1"/>
              <a:t>homography</a:t>
            </a:r>
            <a:r>
              <a:rPr lang="en-US" b="1" dirty="0"/>
              <a:t> between the first view and the third induced by a line in the second image</a:t>
            </a:r>
            <a:r>
              <a:rPr lang="en-US" dirty="0"/>
              <a:t> .</a:t>
            </a:r>
            <a:endParaRPr lang="en-US"/>
          </a:p>
          <a:p>
            <a:pPr rtl="0"/>
            <a:r>
              <a:rPr lang="en-US" dirty="0"/>
              <a:t>A line in the second view defines (by back projection) a plane in 3-space, and this plane induces a </a:t>
            </a:r>
            <a:r>
              <a:rPr lang="en-US" dirty="0" err="1"/>
              <a:t>homography</a:t>
            </a:r>
            <a:r>
              <a:rPr lang="en-US" dirty="0"/>
              <a:t> between the first and third views.</a:t>
            </a:r>
            <a:endParaRPr lang="en-US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8" name="Rectangle 18477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480" name="Rectangle 18479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8482" name="Straight Connector 18481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484" name="Rectangle 18483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105832" y="639097"/>
            <a:ext cx="255147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1">
                <a:solidFill>
                  <a:schemeClr val="tx1">
                    <a:lumMod val="85000"/>
                    <a:lumOff val="15000"/>
                  </a:schemeClr>
                </a:solidFill>
              </a:rPr>
              <a:t>Trifocal tensor – Homographies induced by a plane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51520" y="1772816"/>
            <a:ext cx="5748221" cy="3501263"/>
          </a:xfrm>
          <a:prstGeom prst="rect">
            <a:avLst/>
          </a:prstGeom>
          <a:noFill/>
        </p:spPr>
      </p:pic>
      <p:cxnSp>
        <p:nvCxnSpPr>
          <p:cNvPr id="18486" name="Straight Connector 18485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6978" y="4343400"/>
            <a:ext cx="24003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88" name="Rectangle 18487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490" name="Rectangle 18489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Rectangle 17414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417" name="Rectangle 17416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7419" name="Straight Connector 17418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421" name="Rectangle 17420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105832" y="639097"/>
            <a:ext cx="255147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Trifocal tensor – </a:t>
            </a:r>
            <a:r>
              <a:rPr lang="en-US" sz="3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Homographies</a:t>
            </a:r>
            <a:r>
              <a:rPr lang="en-US" sz="3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induced by a plane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75499" y="1858158"/>
            <a:ext cx="5184163" cy="2618002"/>
          </a:xfrm>
          <a:prstGeom prst="rect">
            <a:avLst/>
          </a:prstGeom>
          <a:noFill/>
        </p:spPr>
      </p:pic>
      <p:cxnSp>
        <p:nvCxnSpPr>
          <p:cNvPr id="17423" name="Straight Connector 17422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6978" y="4343400"/>
            <a:ext cx="24003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5" name="Rectangle 17424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427" name="Rectangle 17426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 sz="3400" b="1">
                <a:solidFill>
                  <a:schemeClr val="accent2"/>
                </a:solidFill>
              </a:rPr>
              <a:t>Trifocal tensor – Homographies induced by a plane</a:t>
            </a:r>
            <a:endParaRPr lang="he-IL" sz="3400" b="1">
              <a:solidFill>
                <a:schemeClr val="accent2"/>
              </a:solidFill>
            </a:endParaRPr>
          </a:p>
        </p:txBody>
      </p:sp>
      <p:sp>
        <p:nvSpPr>
          <p:cNvPr id="4" name="מציין מיקום תוכן 3"/>
          <p:cNvSpPr>
            <a:spLocks noGrp="1"/>
          </p:cNvSpPr>
          <p:nvPr>
            <p:ph idx="1"/>
          </p:nvPr>
        </p:nvSpPr>
        <p:spPr>
          <a:xfrm>
            <a:off x="783153" y="2023962"/>
            <a:ext cx="5023286" cy="3845131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We now derive the </a:t>
            </a:r>
            <a:r>
              <a:rPr lang="en-US" b="1" dirty="0"/>
              <a:t>algebraic representation of this geometry in terms of the trifocal tensor.</a:t>
            </a:r>
            <a:endParaRPr lang="en-US" b="1"/>
          </a:p>
          <a:p>
            <a:pPr rtl="0"/>
            <a:r>
              <a:rPr lang="en-US" dirty="0"/>
              <a:t>The </a:t>
            </a:r>
            <a:r>
              <a:rPr lang="en-US" b="1" dirty="0" err="1"/>
              <a:t>homography</a:t>
            </a:r>
            <a:r>
              <a:rPr lang="en-US" dirty="0"/>
              <a:t> maps between the first and third images, defined by the plane π’ in figure 15.2 and figure 15.3, may be written as x’’=</a:t>
            </a:r>
            <a:r>
              <a:rPr lang="en-US" dirty="0" err="1"/>
              <a:t>Hx</a:t>
            </a:r>
            <a:r>
              <a:rPr lang="en-US" dirty="0"/>
              <a:t> , l=</a:t>
            </a:r>
            <a:r>
              <a:rPr lang="en-US" dirty="0" err="1"/>
              <a:t>H</a:t>
            </a:r>
            <a:r>
              <a:rPr lang="en-US" baseline="30000" dirty="0" err="1"/>
              <a:t>T</a:t>
            </a:r>
            <a:r>
              <a:rPr lang="en-US" dirty="0" err="1"/>
              <a:t>l</a:t>
            </a:r>
            <a:r>
              <a:rPr lang="en-US" dirty="0"/>
              <a:t>’’.</a:t>
            </a:r>
            <a:endParaRPr lang="en-US"/>
          </a:p>
          <a:p>
            <a:pPr rtl="0">
              <a:buNone/>
            </a:pPr>
            <a:r>
              <a:rPr lang="en-US" dirty="0"/>
              <a:t>    (as can be seen in 2.6 – p.36).</a:t>
            </a:r>
            <a:endParaRPr lang="en-US"/>
          </a:p>
          <a:p>
            <a:pPr rtl="0">
              <a:buNone/>
            </a:pPr>
            <a:endParaRPr lang="en-US"/>
          </a:p>
          <a:p>
            <a:pPr rtl="0">
              <a:buNone/>
            </a:pPr>
            <a:endParaRPr lang="en-US"/>
          </a:p>
          <a:p>
            <a:pPr rtl="0"/>
            <a:endParaRPr lang="he-IL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767045"/>
            <a:ext cx="7272808" cy="4090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620688"/>
            <a:ext cx="833437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 sz="3400" b="1">
                <a:solidFill>
                  <a:schemeClr val="accent2"/>
                </a:solidFill>
              </a:rPr>
              <a:t>Trifocal tensor – Homographies induced by a plane</a:t>
            </a:r>
            <a:endParaRPr lang="he-IL" sz="3400" b="1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מציין מיקום תוכן 3">
            <a:extLst>
              <a:ext uri="{FF2B5EF4-FFF2-40B4-BE49-F238E27FC236}">
                <a16:creationId xmlns:a16="http://schemas.microsoft.com/office/drawing/2014/main" id="{76125403-9533-14DD-DA87-B5402B30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79" y="1770718"/>
            <a:ext cx="8686800" cy="4925144"/>
          </a:xfrm>
        </p:spPr>
        <p:txBody>
          <a:bodyPr/>
          <a:lstStyle/>
          <a:p>
            <a:pPr algn="l" rtl="0"/>
            <a:r>
              <a:rPr lang="en-US" dirty="0"/>
              <a:t>The lines </a:t>
            </a:r>
            <a:r>
              <a:rPr lang="en-US" dirty="0" err="1"/>
              <a:t>l,l’,l</a:t>
            </a:r>
            <a:r>
              <a:rPr lang="en-US" dirty="0"/>
              <a:t>’’ in figure 15.3 are a </a:t>
            </a:r>
            <a:r>
              <a:rPr lang="en-US" b="1" dirty="0"/>
              <a:t>corresponding</a:t>
            </a:r>
          </a:p>
          <a:p>
            <a:pPr algn="l" rtl="0"/>
            <a:r>
              <a:rPr lang="en-US" b="1" dirty="0"/>
              <a:t> line triple</a:t>
            </a:r>
            <a:r>
              <a:rPr lang="en-US" dirty="0"/>
              <a:t>, the projections of the 3D line L.</a:t>
            </a:r>
          </a:p>
          <a:p>
            <a:pPr algn="l" rtl="0"/>
            <a:r>
              <a:rPr lang="en-US" dirty="0"/>
              <a:t>Therefore, they satisfy the line incidence relationship:</a:t>
            </a:r>
          </a:p>
          <a:p>
            <a:pPr algn="l" rtl="0"/>
            <a:r>
              <a:rPr lang="en-US" dirty="0"/>
              <a:t>                                                                               (           )</a:t>
            </a:r>
          </a:p>
          <a:p>
            <a:pPr algn="l" rtl="0"/>
            <a:r>
              <a:rPr lang="en-US" dirty="0"/>
              <a:t>From: l=</a:t>
            </a:r>
            <a:r>
              <a:rPr lang="en-US" dirty="0" err="1"/>
              <a:t>H</a:t>
            </a:r>
            <a:r>
              <a:rPr lang="en-US" baseline="30000" dirty="0" err="1"/>
              <a:t>T</a:t>
            </a:r>
            <a:r>
              <a:rPr lang="en-US" dirty="0" err="1"/>
              <a:t>l</a:t>
            </a:r>
            <a:r>
              <a:rPr lang="en-US" dirty="0"/>
              <a:t>’’ ,we get:</a:t>
            </a:r>
          </a:p>
          <a:p>
            <a:pPr algn="l" rtl="0"/>
            <a:endParaRPr lang="en-US" dirty="0"/>
          </a:p>
          <a:p>
            <a:pPr algn="l" rtl="0">
              <a:buNone/>
            </a:pPr>
            <a:r>
              <a:rPr lang="en-US" dirty="0"/>
              <a:t>     (</a:t>
            </a:r>
            <a:r>
              <a:rPr lang="en-US" dirty="0" err="1"/>
              <a:t>h</a:t>
            </a:r>
            <a:r>
              <a:rPr lang="en-US" baseline="-25000" dirty="0" err="1"/>
              <a:t>i</a:t>
            </a:r>
            <a:r>
              <a:rPr lang="en-US" baseline="30000" dirty="0" err="1"/>
              <a:t>T</a:t>
            </a:r>
            <a:r>
              <a:rPr lang="en-US" baseline="30000" dirty="0"/>
              <a:t> </a:t>
            </a:r>
            <a:r>
              <a:rPr lang="en-US" dirty="0"/>
              <a:t> = </a:t>
            </a:r>
            <a:r>
              <a:rPr lang="en-US" dirty="0" err="1"/>
              <a:t>l’</a:t>
            </a:r>
            <a:r>
              <a:rPr lang="en-US" baseline="30000" dirty="0" err="1"/>
              <a:t>T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.we performed transpose on both sides).</a:t>
            </a:r>
          </a:p>
          <a:p>
            <a:pPr algn="l" rtl="0">
              <a:buNone/>
            </a:pPr>
            <a:endParaRPr lang="en-US" dirty="0"/>
          </a:p>
          <a:p>
            <a:pPr algn="l" rtl="0">
              <a:buNone/>
            </a:pPr>
            <a:endParaRPr lang="en-US" dirty="0"/>
          </a:p>
          <a:p>
            <a:pPr algn="l" rtl="0">
              <a:buNone/>
            </a:pPr>
            <a:endParaRPr lang="en-US" dirty="0"/>
          </a:p>
          <a:p>
            <a:pPr algn="l" rtl="0"/>
            <a:endParaRPr lang="he-IL" b="1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5A70F68-91DC-F493-9763-53B0E1999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9352" y="2961941"/>
            <a:ext cx="2191079" cy="669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פרצוף מחייך 6">
            <a:extLst>
              <a:ext uri="{FF2B5EF4-FFF2-40B4-BE49-F238E27FC236}">
                <a16:creationId xmlns:a16="http://schemas.microsoft.com/office/drawing/2014/main" id="{0400872C-D16B-E75A-8EDB-1084F102F588}"/>
              </a:ext>
            </a:extLst>
          </p:cNvPr>
          <p:cNvSpPr/>
          <p:nvPr/>
        </p:nvSpPr>
        <p:spPr>
          <a:xfrm>
            <a:off x="4860032" y="3042339"/>
            <a:ext cx="504056" cy="50405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30B94257-3214-9930-1ED5-4D665EA65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805" y="3883903"/>
            <a:ext cx="5004048" cy="698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3074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 sz="3400" b="1">
                <a:solidFill>
                  <a:schemeClr val="accent2"/>
                </a:solidFill>
              </a:rPr>
              <a:t>Trifocal tensor – Homographies induced by a plane</a:t>
            </a:r>
            <a:endParaRPr lang="he-IL" sz="3400" b="1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מציין מיקום תוכן 3">
            <a:extLst>
              <a:ext uri="{FF2B5EF4-FFF2-40B4-BE49-F238E27FC236}">
                <a16:creationId xmlns:a16="http://schemas.microsoft.com/office/drawing/2014/main" id="{1A9E7DE2-EA8C-BDC2-BFC3-4DC42AC96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470" y="1737360"/>
            <a:ext cx="5608067" cy="1296144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Thus, </a:t>
            </a:r>
            <a:r>
              <a:rPr lang="en-US" b="1" dirty="0"/>
              <a:t>H</a:t>
            </a:r>
            <a:r>
              <a:rPr lang="en-US" dirty="0"/>
              <a:t> defined by the above formula represents the (point) </a:t>
            </a:r>
            <a:r>
              <a:rPr lang="en-US" b="1" dirty="0" err="1"/>
              <a:t>homography</a:t>
            </a:r>
            <a:r>
              <a:rPr lang="en-US" b="1" dirty="0"/>
              <a:t>  H</a:t>
            </a:r>
            <a:r>
              <a:rPr lang="en-US" b="1" baseline="-25000" dirty="0"/>
              <a:t>13</a:t>
            </a:r>
            <a:r>
              <a:rPr lang="en-US" b="1" dirty="0"/>
              <a:t> </a:t>
            </a:r>
            <a:r>
              <a:rPr lang="en-US" dirty="0"/>
              <a:t>between views one and three specified by the </a:t>
            </a:r>
            <a:r>
              <a:rPr lang="en-US" b="1" dirty="0"/>
              <a:t>line l’ in view two</a:t>
            </a:r>
            <a:r>
              <a:rPr lang="en-US" dirty="0"/>
              <a:t>.</a:t>
            </a:r>
          </a:p>
          <a:p>
            <a:pPr algn="l" rtl="0">
              <a:buNone/>
            </a:pPr>
            <a:endParaRPr lang="en-US" dirty="0"/>
          </a:p>
          <a:p>
            <a:pPr algn="l" rtl="0">
              <a:buNone/>
            </a:pPr>
            <a:endParaRPr lang="en-US" dirty="0"/>
          </a:p>
          <a:p>
            <a:pPr algn="l" rtl="0"/>
            <a:endParaRPr lang="he-IL" b="1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4D7DF125-8DFD-BA60-28D4-6615DE758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482" y="3033504"/>
            <a:ext cx="5760429" cy="194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166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36" name="Rectangle 22535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132909" y="634946"/>
            <a:ext cx="2529396" cy="5055904"/>
          </a:xfrm>
        </p:spPr>
        <p:txBody>
          <a:bodyPr anchor="ctr">
            <a:normAutofit/>
          </a:bodyPr>
          <a:lstStyle/>
          <a:p>
            <a:r>
              <a:rPr lang="en-US" b="1" dirty="0"/>
              <a:t>Trifocal tensor – Point and line incidence relations</a:t>
            </a:r>
            <a:endParaRPr lang="he-IL" b="1" dirty="0"/>
          </a:p>
        </p:txBody>
      </p:sp>
      <p:cxnSp>
        <p:nvCxnSpPr>
          <p:cNvPr id="22538" name="Straight Connector 22537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92733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0" name="Rectangle 22539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542" name="Rectangle 22541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מציין מיקום תוכן 3"/>
          <p:cNvSpPr>
            <a:spLocks/>
          </p:cNvSpPr>
          <p:nvPr/>
        </p:nvSpPr>
        <p:spPr>
          <a:xfrm>
            <a:off x="475059" y="1696234"/>
            <a:ext cx="5182791" cy="3460957"/>
          </a:xfrm>
          <a:prstGeom prst="rect">
            <a:avLst/>
          </a:prstGeom>
        </p:spPr>
        <p:txBody>
          <a:bodyPr/>
          <a:lstStyle/>
          <a:p>
            <a:pPr defTabSz="269748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will now deduce </a:t>
            </a: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 relationships between lines and points in three images involving the trifocal tensor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defTabSz="269748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have seen the following incidence relation:</a:t>
            </a:r>
          </a:p>
          <a:p>
            <a:pPr defTabSz="269748">
              <a:spcAft>
                <a:spcPts val="600"/>
              </a:spcAft>
            </a:pP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                </a:t>
            </a:r>
          </a:p>
          <a:p>
            <a:pPr defTabSz="269748">
              <a:spcAft>
                <a:spcPts val="600"/>
              </a:spcAft>
            </a:pPr>
            <a:endParaRPr lang="en-US" b="1" dirty="0"/>
          </a:p>
          <a:p>
            <a:pPr defTabSz="269748">
              <a:spcAft>
                <a:spcPts val="600"/>
              </a:spcAft>
            </a:pP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(15.3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course book</a:t>
            </a: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defTabSz="269748"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relation holds </a:t>
            </a: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 up to scale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 it involves homogeneous quantities. </a:t>
            </a:r>
          </a:p>
          <a:p>
            <a:pPr defTabSz="269748">
              <a:spcAft>
                <a:spcPts val="600"/>
              </a:spcAft>
            </a:pPr>
            <a:endParaRPr lang="en-US" sz="1062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endParaRPr lang="en-US" sz="106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spcAft>
                <a:spcPts val="600"/>
              </a:spcAft>
            </a:pPr>
            <a:endParaRPr lang="he-IL" b="1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3068960"/>
            <a:ext cx="2367058" cy="429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132909" y="634946"/>
            <a:ext cx="2529396" cy="5055904"/>
          </a:xfrm>
        </p:spPr>
        <p:txBody>
          <a:bodyPr anchor="ctr">
            <a:normAutofit/>
          </a:bodyPr>
          <a:lstStyle/>
          <a:p>
            <a:r>
              <a:rPr lang="en-US" sz="4400" b="1"/>
              <a:t>Motivation</a:t>
            </a:r>
            <a:endParaRPr lang="he-IL" sz="4400" b="1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92733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מציין מיקום תוכן 2"/>
          <p:cNvSpPr>
            <a:spLocks/>
          </p:cNvSpPr>
          <p:nvPr/>
        </p:nvSpPr>
        <p:spPr>
          <a:xfrm>
            <a:off x="475059" y="1852624"/>
            <a:ext cx="5182791" cy="278130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269748">
              <a:spcAft>
                <a:spcPts val="600"/>
              </a:spcAft>
            </a:pPr>
            <a:endParaRPr lang="en-US" sz="106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endParaRPr lang="en-US" sz="106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endParaRPr lang="en-US" sz="106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endParaRPr lang="en-US" sz="106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endParaRPr lang="en-US" sz="106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endParaRPr lang="en-US" sz="106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endParaRPr lang="en-US" sz="106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endParaRPr lang="en-US" sz="106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spcAft>
                <a:spcPts val="600"/>
              </a:spcAft>
            </a:pPr>
            <a:endParaRPr lang="he-IL"/>
          </a:p>
        </p:txBody>
      </p:sp>
      <p:sp>
        <p:nvSpPr>
          <p:cNvPr id="4" name="מציין מיקום תוכן 2"/>
          <p:cNvSpPr txBox="1">
            <a:spLocks/>
          </p:cNvSpPr>
          <p:nvPr/>
        </p:nvSpPr>
        <p:spPr>
          <a:xfrm>
            <a:off x="475059" y="1697018"/>
            <a:ext cx="5182791" cy="2781309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marL="202311" indent="-202311" defTabSz="539496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8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not to use the </a:t>
            </a:r>
            <a:r>
              <a:rPr lang="en-US" sz="1888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Fundamental Matrix we already know?</a:t>
            </a:r>
          </a:p>
          <a:p>
            <a:pPr marL="202311" indent="-202311" defTabSz="269748">
              <a:spcBef>
                <a:spcPct val="20000"/>
              </a:spcBef>
              <a:buFont typeface="Arial" pitchFamily="34" charset="0"/>
              <a:buChar char="•"/>
            </a:pPr>
            <a:endParaRPr lang="en-US" sz="188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02311" indent="-202311" defTabSz="269748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88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three fundamental matrices completely describe the trifocal geometry (as long as the three camera centers are not collinear):</a:t>
            </a:r>
          </a:p>
          <a:p>
            <a:pPr marL="202311" indent="-202311" defTabSz="269748">
              <a:spcBef>
                <a:spcPct val="20000"/>
              </a:spcBef>
              <a:buFont typeface="Arial" pitchFamily="34" charset="0"/>
              <a:buChar char="•"/>
            </a:pPr>
            <a:endParaRPr lang="en-US" sz="188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02311" indent="-202311" defTabSz="539496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8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02311" indent="-202311" defTabSz="539496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8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02311" indent="-202311" defTabSz="539496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8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02311" indent="-202311" defTabSz="539496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8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02311" indent="-202311" defTabSz="539496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8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02311" indent="-202311" defTabSz="539496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8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02311" indent="-202311" defTabSz="539496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8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02311" indent="-202311" defTabSz="539496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8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e-IL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60" name="Rectangle 23559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132909" y="634946"/>
            <a:ext cx="2529396" cy="5055904"/>
          </a:xfrm>
        </p:spPr>
        <p:txBody>
          <a:bodyPr anchor="ctr">
            <a:normAutofit/>
          </a:bodyPr>
          <a:lstStyle/>
          <a:p>
            <a:r>
              <a:rPr lang="en-US" b="1" dirty="0"/>
              <a:t>Trifocal tensor – Point and line incidence relations</a:t>
            </a:r>
            <a:endParaRPr lang="he-IL" b="1" dirty="0"/>
          </a:p>
        </p:txBody>
      </p:sp>
      <p:cxnSp>
        <p:nvCxnSpPr>
          <p:cNvPr id="23562" name="Straight Connector 23561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92733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4" name="Rectangle 23563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566" name="Rectangle 23565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מציין מיקום תוכן 3"/>
          <p:cNvSpPr>
            <a:spLocks/>
          </p:cNvSpPr>
          <p:nvPr/>
        </p:nvSpPr>
        <p:spPr>
          <a:xfrm>
            <a:off x="475059" y="1696235"/>
            <a:ext cx="5182791" cy="2938480"/>
          </a:xfrm>
          <a:prstGeom prst="rect">
            <a:avLst/>
          </a:prstGeom>
        </p:spPr>
        <p:txBody>
          <a:bodyPr/>
          <a:lstStyle/>
          <a:p>
            <a:pPr defTabSz="269748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eliminate the scale factor by taking the </a:t>
            </a: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vector cross product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both sides, which must be zero. This leads to the formula: </a:t>
            </a:r>
          </a:p>
          <a:p>
            <a:pPr defTabSz="269748">
              <a:spcAft>
                <a:spcPts val="600"/>
              </a:spcAft>
            </a:pPr>
            <a:endParaRPr lang="en-US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the matrix [l]</a:t>
            </a:r>
            <a:r>
              <a:rPr lang="en-US" kern="12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used for the cross product, as seen in the book appendix, and</a:t>
            </a:r>
          </a:p>
          <a:p>
            <a:pPr defTabSz="269748">
              <a:spcAft>
                <a:spcPts val="600"/>
              </a:spcAft>
            </a:pP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</a:t>
            </a:r>
            <a:r>
              <a:rPr lang="en-US" kern="1200" baseline="30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 l = 0</a:t>
            </a:r>
            <a:r>
              <a:rPr lang="en-US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defTabSz="269748">
              <a:spcAft>
                <a:spcPts val="600"/>
              </a:spcAft>
            </a:pPr>
            <a:endParaRPr lang="en-US" sz="1062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endParaRPr lang="en-US" sz="106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spcAft>
                <a:spcPts val="600"/>
              </a:spcAft>
            </a:pPr>
            <a:endParaRPr lang="he-IL" b="1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5836" y="2573176"/>
            <a:ext cx="4941238" cy="39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425" y="1114425"/>
            <a:ext cx="843915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35" name="Rectangle 26634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132909" y="634946"/>
            <a:ext cx="2529396" cy="5055904"/>
          </a:xfrm>
        </p:spPr>
        <p:txBody>
          <a:bodyPr anchor="ctr">
            <a:normAutofit/>
          </a:bodyPr>
          <a:lstStyle/>
          <a:p>
            <a:r>
              <a:rPr lang="en-US" b="1" dirty="0"/>
              <a:t>Trifocal tensor – Point and line incidence relations</a:t>
            </a:r>
            <a:endParaRPr lang="he-IL" b="1" dirty="0"/>
          </a:p>
        </p:txBody>
      </p:sp>
      <p:cxnSp>
        <p:nvCxnSpPr>
          <p:cNvPr id="26637" name="Straight Connector 26636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92733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9" name="Rectangle 26638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641" name="Rectangle 26640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מציין מיקום תוכן 3"/>
          <p:cNvSpPr>
            <a:spLocks/>
          </p:cNvSpPr>
          <p:nvPr/>
        </p:nvSpPr>
        <p:spPr>
          <a:xfrm>
            <a:off x="481695" y="1562569"/>
            <a:ext cx="5176155" cy="3450607"/>
          </a:xfrm>
          <a:prstGeom prst="rect">
            <a:avLst/>
          </a:prstGeom>
        </p:spPr>
        <p:txBody>
          <a:bodyPr/>
          <a:lstStyle/>
          <a:p>
            <a:pPr defTabSz="269748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point x on the line l must satisfy </a:t>
            </a:r>
            <a:endParaRPr lang="en-US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endParaRPr lang="en-US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                       ,we get:                               (15.5)</a:t>
            </a:r>
          </a:p>
          <a:p>
            <a:pPr defTabSz="269748"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an incidence relation in the first image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the relationship will hold for a </a:t>
            </a: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point–line–line correspondence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some 3D line L maps to l’ and l’’ in the second and third images, and to a line passing through x in the first image.</a:t>
            </a:r>
            <a:endParaRPr lang="en-US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endParaRPr lang="en-US" sz="106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spcAft>
                <a:spcPts val="600"/>
              </a:spcAft>
            </a:pPr>
            <a:endParaRPr lang="he-IL" b="1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5264" y="1972396"/>
            <a:ext cx="1870479" cy="251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2326700"/>
            <a:ext cx="1005634" cy="251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92589" y="2290288"/>
            <a:ext cx="1604869" cy="44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35" name="Rectangle 26634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132909" y="634946"/>
            <a:ext cx="2529396" cy="5055904"/>
          </a:xfrm>
        </p:spPr>
        <p:txBody>
          <a:bodyPr anchor="ctr">
            <a:normAutofit/>
          </a:bodyPr>
          <a:lstStyle/>
          <a:p>
            <a:r>
              <a:rPr lang="en-US" b="1" dirty="0"/>
              <a:t>Trifocal tensor – Point and line incidence relations</a:t>
            </a:r>
            <a:endParaRPr lang="he-IL" b="1" dirty="0"/>
          </a:p>
        </p:txBody>
      </p:sp>
      <p:cxnSp>
        <p:nvCxnSpPr>
          <p:cNvPr id="26637" name="Straight Connector 26636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92733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9" name="Rectangle 26638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641" name="Rectangle 26640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מציין מיקום תוכן 3">
            <a:extLst>
              <a:ext uri="{FF2B5EF4-FFF2-40B4-BE49-F238E27FC236}">
                <a16:creationId xmlns:a16="http://schemas.microsoft.com/office/drawing/2014/main" id="{CD5C84B1-1C7F-EE7B-5DF1-1C73EC919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84784"/>
            <a:ext cx="5472608" cy="5373216"/>
          </a:xfrm>
        </p:spPr>
        <p:txBody>
          <a:bodyPr/>
          <a:lstStyle/>
          <a:p>
            <a:pPr algn="l" rtl="0"/>
            <a:r>
              <a:rPr lang="en-US" dirty="0"/>
              <a:t>An equivalent definition of a point– line–line correspondence from 15.5: </a:t>
            </a:r>
            <a:r>
              <a:rPr lang="en-US" b="1" dirty="0"/>
              <a:t>an incidence relation in 3-space:</a:t>
            </a:r>
            <a:r>
              <a:rPr lang="en-US" dirty="0"/>
              <a:t> there exists a 3D point X mapping to x in the first image, and to points on the lines l’ and l’’ in the second and third images.</a:t>
            </a:r>
          </a:p>
          <a:p>
            <a:pPr algn="l" rtl="0"/>
            <a:endParaRPr lang="en-US" b="1" dirty="0"/>
          </a:p>
          <a:p>
            <a:pPr algn="l" rtl="0"/>
            <a:r>
              <a:rPr lang="en-US" dirty="0"/>
              <a:t>From result 15.2 we may obtain relations involving points x’ and x’’ in the second and third images</a:t>
            </a:r>
            <a:endParaRPr lang="en-US" b="1" dirty="0"/>
          </a:p>
          <a:p>
            <a:pPr algn="l" rtl="0"/>
            <a:endParaRPr lang="en-US" dirty="0"/>
          </a:p>
          <a:p>
            <a:pPr algn="l" rtl="0">
              <a:buNone/>
            </a:pPr>
            <a:endParaRPr lang="en-US" dirty="0"/>
          </a:p>
          <a:p>
            <a:pPr algn="l" rtl="0"/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61337144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35" name="Rectangle 26634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132909" y="634946"/>
            <a:ext cx="2529396" cy="5055904"/>
          </a:xfrm>
        </p:spPr>
        <p:txBody>
          <a:bodyPr anchor="ctr">
            <a:normAutofit/>
          </a:bodyPr>
          <a:lstStyle/>
          <a:p>
            <a:r>
              <a:rPr lang="en-US" b="1" dirty="0"/>
              <a:t>Trifocal tensor – Point and line incidence relations</a:t>
            </a:r>
            <a:endParaRPr lang="he-IL" b="1" dirty="0"/>
          </a:p>
        </p:txBody>
      </p:sp>
      <p:cxnSp>
        <p:nvCxnSpPr>
          <p:cNvPr id="26637" name="Straight Connector 26636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92733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9" name="Rectangle 26638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641" name="Rectangle 26640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מציין מיקום תוכן 3">
            <a:extLst>
              <a:ext uri="{FF2B5EF4-FFF2-40B4-BE49-F238E27FC236}">
                <a16:creationId xmlns:a16="http://schemas.microsoft.com/office/drawing/2014/main" id="{DC222E9F-DF7C-845E-C1D4-600D3A76F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84784"/>
            <a:ext cx="5399692" cy="5373216"/>
          </a:xfrm>
        </p:spPr>
        <p:txBody>
          <a:bodyPr/>
          <a:lstStyle/>
          <a:p>
            <a:pPr algn="l" rtl="0"/>
            <a:r>
              <a:rPr lang="en-US" dirty="0"/>
              <a:t>Consider a point–line–point correspondence. So that: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which is valid for </a:t>
            </a:r>
            <a:r>
              <a:rPr lang="en-US" b="1" dirty="0"/>
              <a:t>any line l’ </a:t>
            </a:r>
            <a:r>
              <a:rPr lang="en-US" dirty="0"/>
              <a:t>passing through x’ in the second image. The homogeneous scale factor may be eliminated by (post-)multiplying the transpose of both sides by          to give:</a:t>
            </a:r>
          </a:p>
          <a:p>
            <a:pPr algn="l" rtl="0">
              <a:buNone/>
            </a:pPr>
            <a:r>
              <a:rPr lang="en-US" dirty="0"/>
              <a:t> </a:t>
            </a:r>
          </a:p>
          <a:p>
            <a:pPr algn="l" rtl="0">
              <a:buNone/>
            </a:pPr>
            <a:r>
              <a:rPr lang="en-US" dirty="0"/>
              <a:t> </a:t>
            </a:r>
          </a:p>
          <a:p>
            <a:pPr algn="l" rtl="0">
              <a:buNone/>
            </a:pPr>
            <a:endParaRPr lang="en-US" dirty="0"/>
          </a:p>
          <a:p>
            <a:pPr algn="l" rtl="0"/>
            <a:endParaRPr lang="he-IL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D256FF2-F448-2539-5EF8-9F2D0569B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449" y="2132856"/>
            <a:ext cx="5659611" cy="600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47A9DFB0-1453-0C92-5140-428954D66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96647" y="3535064"/>
            <a:ext cx="503148" cy="30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50958E54-1289-9974-B467-C5536E84F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4806" y="3811075"/>
            <a:ext cx="5013298" cy="5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47405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83" name="Rectangle 24582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894613" y="634946"/>
            <a:ext cx="2767693" cy="1450757"/>
          </a:xfrm>
        </p:spPr>
        <p:txBody>
          <a:bodyPr>
            <a:normAutofit/>
          </a:bodyPr>
          <a:lstStyle/>
          <a:p>
            <a:r>
              <a:rPr lang="en-US" sz="2600" b="1"/>
              <a:t>Trifocal tensor – Point and line incidence relations</a:t>
            </a:r>
            <a:endParaRPr lang="he-IL" sz="2600" b="1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75499" y="1904527"/>
            <a:ext cx="5182351" cy="2785513"/>
          </a:xfrm>
          <a:prstGeom prst="rect">
            <a:avLst/>
          </a:prstGeom>
          <a:noFill/>
        </p:spPr>
      </p:pic>
      <p:cxnSp>
        <p:nvCxnSpPr>
          <p:cNvPr id="24585" name="Straight Connector 24584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19107" y="2085703"/>
            <a:ext cx="26746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מציין מיקום תוכן 3"/>
          <p:cNvSpPr>
            <a:spLocks noGrp="1"/>
          </p:cNvSpPr>
          <p:nvPr>
            <p:ph idx="1"/>
          </p:nvPr>
        </p:nvSpPr>
        <p:spPr>
          <a:xfrm>
            <a:off x="5894613" y="2198914"/>
            <a:ext cx="2767693" cy="3670180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We will focus now on a </a:t>
            </a:r>
            <a:r>
              <a:rPr lang="en-US" b="1" dirty="0"/>
              <a:t>3-point correspondence </a:t>
            </a:r>
            <a:r>
              <a:rPr lang="en-US" dirty="0"/>
              <a:t>as shown in figure 15.4(c):</a:t>
            </a:r>
            <a:endParaRPr lang="en-US"/>
          </a:p>
          <a:p>
            <a:pPr rtl="0">
              <a:buNone/>
            </a:pPr>
            <a:endParaRPr lang="en-US" b="1"/>
          </a:p>
          <a:p>
            <a:pPr rtl="0">
              <a:buNone/>
            </a:pPr>
            <a:endParaRPr lang="en-US"/>
          </a:p>
          <a:p>
            <a:pPr rtl="0"/>
            <a:endParaRPr lang="he-IL" b="1"/>
          </a:p>
        </p:txBody>
      </p:sp>
      <p:sp>
        <p:nvSpPr>
          <p:cNvPr id="24587" name="Rectangle 24586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589" name="Rectangle 24588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b="1" dirty="0"/>
              <a:t>Trifocal tensor – Point and line incidence relations</a:t>
            </a:r>
            <a:endParaRPr lang="he-IL" b="1" dirty="0"/>
          </a:p>
        </p:txBody>
      </p:sp>
      <p:sp>
        <p:nvSpPr>
          <p:cNvPr id="4" name="מציין מיקום תוכן 3"/>
          <p:cNvSpPr>
            <a:spLocks/>
          </p:cNvSpPr>
          <p:nvPr/>
        </p:nvSpPr>
        <p:spPr>
          <a:xfrm>
            <a:off x="1115616" y="2060848"/>
            <a:ext cx="6539456" cy="3786080"/>
          </a:xfrm>
          <a:prstGeom prst="rect">
            <a:avLst/>
          </a:prstGeom>
        </p:spPr>
        <p:txBody>
          <a:bodyPr/>
          <a:lstStyle/>
          <a:p>
            <a:pPr defTabSz="320040">
              <a:spcAft>
                <a:spcPts val="600"/>
              </a:spcAft>
            </a:pPr>
            <a:r>
              <a:rPr lang="en-US" b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Claim: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3-point correspondence 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denoted by: </a:t>
            </a:r>
          </a:p>
          <a:p>
            <a:pPr defTabSz="320040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                                                   (15.7)</a:t>
            </a:r>
            <a:endParaRPr lang="en-US" b="1" u="sng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20040">
              <a:spcAft>
                <a:spcPts val="600"/>
              </a:spcAft>
            </a:pPr>
            <a:r>
              <a:rPr lang="en-US" b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Proof: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b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Setting:</a:t>
            </a:r>
          </a:p>
          <a:p>
            <a:pPr marL="320040" lvl="1" defTabSz="320040">
              <a:spcAft>
                <a:spcPts val="600"/>
              </a:spcAft>
            </a:pPr>
            <a:endParaRPr lang="en-US" sz="126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20040" lvl="1" defTabSz="320040">
              <a:spcAft>
                <a:spcPts val="600"/>
              </a:spcAft>
            </a:pPr>
            <a:endParaRPr lang="en-US" sz="126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20040">
              <a:spcAft>
                <a:spcPts val="600"/>
              </a:spcAft>
            </a:pPr>
            <a:endParaRPr lang="en-US" sz="126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20040">
              <a:spcAft>
                <a:spcPts val="600"/>
              </a:spcAft>
            </a:pPr>
            <a:endParaRPr lang="en-US" sz="126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spcAft>
                <a:spcPts val="600"/>
              </a:spcAft>
            </a:pPr>
            <a:endParaRPr lang="he-IL" b="1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2420888"/>
            <a:ext cx="2232248" cy="410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5EA9AC-76A7-C539-7D44-C25AC34C6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339752" y="3246659"/>
            <a:ext cx="4897397" cy="298302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b="1" dirty="0"/>
              <a:t>Trifocal tensor – Point and line incidence relations</a:t>
            </a:r>
            <a:endParaRPr lang="he-IL" b="1" dirty="0"/>
          </a:p>
        </p:txBody>
      </p:sp>
      <p:sp>
        <p:nvSpPr>
          <p:cNvPr id="4" name="מציין מיקום תוכן 3"/>
          <p:cNvSpPr>
            <a:spLocks/>
          </p:cNvSpPr>
          <p:nvPr/>
        </p:nvSpPr>
        <p:spPr>
          <a:xfrm>
            <a:off x="971601" y="2098514"/>
            <a:ext cx="6932730" cy="406678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47472">
              <a:spcAft>
                <a:spcPts val="600"/>
              </a:spcAft>
            </a:pPr>
            <a:r>
              <a:rPr lang="en-US" b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Proof: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347472" lvl="1" defTabSz="347472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line l’ in (15.6):  </a:t>
            </a:r>
          </a:p>
          <a:p>
            <a:pPr marL="347472" lvl="1" defTabSz="347472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passes through x’ and so may be written as: </a:t>
            </a:r>
          </a:p>
          <a:p>
            <a:pPr marL="347472" lvl="1" defTabSz="347472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for some point y’ on l’.</a:t>
            </a:r>
          </a:p>
          <a:p>
            <a:pPr marL="347472" lvl="1" defTabSz="347472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(15.6) we get:</a:t>
            </a:r>
          </a:p>
          <a:p>
            <a:pPr marL="347472" lvl="1" defTabSz="347472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                                                       </a:t>
            </a:r>
          </a:p>
          <a:p>
            <a:pPr marL="347472" lvl="1" defTabSz="347472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the relation (15.6) is true for all lines l’ through x’ and so it’s independent of y’ .</a:t>
            </a:r>
          </a:p>
          <a:p>
            <a:pPr marL="347472" lvl="1" defTabSz="347472"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7472" lvl="1" defTabSz="347472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Thus, we get:                                                </a:t>
            </a:r>
          </a:p>
          <a:p>
            <a:pPr marL="347472" lvl="1" defTabSz="347472"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7472" lvl="1" defTabSz="347472"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47472">
              <a:spcAft>
                <a:spcPts val="600"/>
              </a:spcAft>
            </a:pPr>
            <a:endParaRPr lang="en-US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47472"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spcAft>
                <a:spcPts val="600"/>
              </a:spcAft>
            </a:pPr>
            <a:endParaRPr lang="he-IL" sz="2800" b="1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5774" y="2910526"/>
            <a:ext cx="2098557" cy="23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8231" y="3924327"/>
            <a:ext cx="4621016" cy="294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5067885"/>
            <a:ext cx="2798407" cy="513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מלבן 11"/>
          <p:cNvSpPr/>
          <p:nvPr/>
        </p:nvSpPr>
        <p:spPr>
          <a:xfrm>
            <a:off x="5595913" y="5187704"/>
            <a:ext cx="274354" cy="2743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83603" y="2470967"/>
            <a:ext cx="3395409" cy="28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Trifocal tensor – Epipolar lines</a:t>
            </a:r>
            <a:endParaRPr lang="he-IL" b="1">
              <a:solidFill>
                <a:schemeClr val="accent2"/>
              </a:solidFill>
            </a:endParaRPr>
          </a:p>
        </p:txBody>
      </p:sp>
      <p:sp>
        <p:nvSpPr>
          <p:cNvPr id="4" name="מציין מיקום תוכן 3"/>
          <p:cNvSpPr>
            <a:spLocks noGrp="1"/>
          </p:cNvSpPr>
          <p:nvPr>
            <p:ph idx="1"/>
          </p:nvPr>
        </p:nvSpPr>
        <p:spPr>
          <a:xfrm>
            <a:off x="783153" y="2023962"/>
            <a:ext cx="5023286" cy="3845131"/>
          </a:xfrm>
        </p:spPr>
        <p:txBody>
          <a:bodyPr>
            <a:normAutofit/>
          </a:bodyPr>
          <a:lstStyle/>
          <a:p>
            <a:pPr rtl="0"/>
            <a:r>
              <a:rPr lang="en-US" b="1" dirty="0"/>
              <a:t>A special case of a point–line–line correspondence</a:t>
            </a:r>
            <a:r>
              <a:rPr lang="en-US" dirty="0"/>
              <a:t> occurs when the plane π’ back projected from l’ is an </a:t>
            </a:r>
            <a:r>
              <a:rPr lang="en-US" b="1" dirty="0" err="1"/>
              <a:t>epipolar</a:t>
            </a:r>
            <a:r>
              <a:rPr lang="en-US" b="1" dirty="0"/>
              <a:t> plane </a:t>
            </a:r>
            <a:r>
              <a:rPr lang="en-US" dirty="0"/>
              <a:t>with respect to the first two cameras, and hence </a:t>
            </a:r>
            <a:r>
              <a:rPr lang="en-US" b="1" dirty="0"/>
              <a:t>passes through the camera centre C of the first camera</a:t>
            </a:r>
            <a:r>
              <a:rPr lang="en-US" dirty="0"/>
              <a:t>.</a:t>
            </a:r>
          </a:p>
          <a:p>
            <a:pPr rtl="0"/>
            <a:endParaRPr lang="en-US" dirty="0"/>
          </a:p>
          <a:p>
            <a:pPr rtl="0"/>
            <a:endParaRPr lang="en-US" dirty="0"/>
          </a:p>
          <a:p>
            <a:pPr lvl="1" rtl="0"/>
            <a:endParaRPr lang="en-US" dirty="0"/>
          </a:p>
          <a:p>
            <a:pPr rtl="0">
              <a:buNone/>
            </a:pPr>
            <a:endParaRPr lang="en-US" b="1" dirty="0"/>
          </a:p>
          <a:p>
            <a:pPr rtl="0">
              <a:buNone/>
            </a:pPr>
            <a:endParaRPr lang="en-US" dirty="0"/>
          </a:p>
          <a:p>
            <a:pPr rtl="0"/>
            <a:endParaRPr lang="he-IL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BF90DDD-8DFD-C93C-97EF-E4BF651C7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87E2A642-4DDD-AA67-74E3-A06027AB8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196753" y="986962"/>
            <a:ext cx="14621793" cy="496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6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132909" y="634946"/>
            <a:ext cx="2529396" cy="5055904"/>
          </a:xfrm>
        </p:spPr>
        <p:txBody>
          <a:bodyPr anchor="ctr">
            <a:normAutofit/>
          </a:bodyPr>
          <a:lstStyle/>
          <a:p>
            <a:r>
              <a:rPr lang="en-US" sz="4400" b="1"/>
              <a:t>Motivation</a:t>
            </a:r>
            <a:endParaRPr lang="he-IL" sz="4400" b="1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92733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מציין מיקום תוכן 2"/>
          <p:cNvSpPr>
            <a:spLocks/>
          </p:cNvSpPr>
          <p:nvPr/>
        </p:nvSpPr>
        <p:spPr>
          <a:xfrm>
            <a:off x="475059" y="1852624"/>
            <a:ext cx="5182791" cy="278130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269748">
              <a:spcAft>
                <a:spcPts val="600"/>
              </a:spcAft>
            </a:pPr>
            <a:endParaRPr lang="en-US" sz="106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endParaRPr lang="en-US" sz="106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endParaRPr lang="en-US" sz="106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endParaRPr lang="en-US" sz="106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endParaRPr lang="en-US" sz="106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endParaRPr lang="en-US" sz="106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endParaRPr lang="en-US" sz="106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endParaRPr lang="en-US" sz="106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spcAft>
                <a:spcPts val="600"/>
              </a:spcAft>
            </a:pPr>
            <a:endParaRPr lang="he-IL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FA010B1-2253-F373-E489-865E22DAC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54812" y="2096576"/>
            <a:ext cx="5182351" cy="24616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2651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703" name="Rectangle 29702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731078" y="634946"/>
            <a:ext cx="4931229" cy="1450757"/>
          </a:xfrm>
        </p:spPr>
        <p:txBody>
          <a:bodyPr>
            <a:normAutofit/>
          </a:bodyPr>
          <a:lstStyle/>
          <a:p>
            <a:r>
              <a:rPr lang="en-US" b="1" dirty="0"/>
              <a:t>Trifocal tensor – </a:t>
            </a:r>
            <a:r>
              <a:rPr lang="en-US" b="1" dirty="0" err="1"/>
              <a:t>Epipolar</a:t>
            </a:r>
            <a:r>
              <a:rPr lang="en-US" b="1" dirty="0"/>
              <a:t> lines</a:t>
            </a:r>
            <a:endParaRPr lang="he-IL" b="1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755576" y="2513648"/>
            <a:ext cx="6976821" cy="3331430"/>
          </a:xfrm>
          <a:prstGeom prst="rect">
            <a:avLst/>
          </a:prstGeom>
          <a:noFill/>
        </p:spPr>
      </p:pic>
      <p:cxnSp>
        <p:nvCxnSpPr>
          <p:cNvPr id="29705" name="Straight Connector 29704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1077" y="2086188"/>
            <a:ext cx="456732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מציין מיקום תוכן 3"/>
          <p:cNvSpPr>
            <a:spLocks noGrp="1"/>
          </p:cNvSpPr>
          <p:nvPr>
            <p:ph idx="1"/>
          </p:nvPr>
        </p:nvSpPr>
        <p:spPr>
          <a:xfrm>
            <a:off x="3731076" y="2198914"/>
            <a:ext cx="4931230" cy="3670180"/>
          </a:xfrm>
        </p:spPr>
        <p:txBody>
          <a:bodyPr>
            <a:normAutofit/>
          </a:bodyPr>
          <a:lstStyle/>
          <a:p>
            <a:pPr rtl="0"/>
            <a:endParaRPr lang="en-US"/>
          </a:p>
          <a:p>
            <a:pPr lvl="1" rtl="0"/>
            <a:endParaRPr lang="en-US"/>
          </a:p>
          <a:p>
            <a:pPr rtl="0">
              <a:buNone/>
            </a:pPr>
            <a:endParaRPr lang="en-US" b="1"/>
          </a:p>
          <a:p>
            <a:pPr rtl="0">
              <a:buNone/>
            </a:pPr>
            <a:endParaRPr lang="en-US"/>
          </a:p>
          <a:p>
            <a:pPr rtl="0"/>
            <a:endParaRPr lang="he-IL" b="1"/>
          </a:p>
        </p:txBody>
      </p:sp>
      <p:sp>
        <p:nvSpPr>
          <p:cNvPr id="29707" name="Rectangle 29706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709" name="Rectangle 29708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Trifocal tensor – Epipolar lines</a:t>
            </a:r>
            <a:endParaRPr lang="he-IL" b="1">
              <a:solidFill>
                <a:schemeClr val="accent2"/>
              </a:solidFill>
            </a:endParaRPr>
          </a:p>
        </p:txBody>
      </p:sp>
      <p:sp>
        <p:nvSpPr>
          <p:cNvPr id="4" name="מציין מיקום תוכן 3"/>
          <p:cNvSpPr>
            <a:spLocks noGrp="1"/>
          </p:cNvSpPr>
          <p:nvPr>
            <p:ph idx="1"/>
          </p:nvPr>
        </p:nvSpPr>
        <p:spPr>
          <a:xfrm>
            <a:off x="783153" y="2023962"/>
            <a:ext cx="5023286" cy="3845131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Suppose X is a point on the plane π’ ; then the ray defined by X and C lies in this plane, and l’ is the </a:t>
            </a:r>
            <a:r>
              <a:rPr lang="en-US" b="1" dirty="0" err="1"/>
              <a:t>epipolar</a:t>
            </a:r>
            <a:r>
              <a:rPr lang="en-US" b="1" dirty="0"/>
              <a:t> line </a:t>
            </a:r>
            <a:r>
              <a:rPr lang="en-US" dirty="0"/>
              <a:t>corresponding to the point x, the image of X.</a:t>
            </a:r>
          </a:p>
          <a:p>
            <a:pPr rtl="0"/>
            <a:r>
              <a:rPr lang="en-US" dirty="0"/>
              <a:t>Visualization in the previous image.</a:t>
            </a:r>
          </a:p>
          <a:p>
            <a:pPr rtl="0">
              <a:buNone/>
            </a:pPr>
            <a:endParaRPr lang="en-US" b="1" dirty="0"/>
          </a:p>
          <a:p>
            <a:pPr rtl="0">
              <a:buNone/>
            </a:pPr>
            <a:endParaRPr lang="en-US" dirty="0"/>
          </a:p>
          <a:p>
            <a:pPr rtl="0"/>
            <a:endParaRPr lang="he-IL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Trifocal tensor – Epipolar lines</a:t>
            </a:r>
            <a:endParaRPr lang="he-IL" b="1">
              <a:solidFill>
                <a:schemeClr val="accent2"/>
              </a:solidFill>
            </a:endParaRPr>
          </a:p>
        </p:txBody>
      </p:sp>
      <p:sp>
        <p:nvSpPr>
          <p:cNvPr id="4" name="מציין מיקום תוכן 3"/>
          <p:cNvSpPr>
            <a:spLocks noGrp="1"/>
          </p:cNvSpPr>
          <p:nvPr>
            <p:ph idx="1"/>
          </p:nvPr>
        </p:nvSpPr>
        <p:spPr>
          <a:xfrm>
            <a:off x="783153" y="2023962"/>
            <a:ext cx="5023286" cy="3845131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The plane π’’ back-projected from a line l’’ in the third image will intersect the plane π in a line L.</a:t>
            </a:r>
            <a:endParaRPr lang="en-US"/>
          </a:p>
          <a:p>
            <a:pPr rtl="0">
              <a:buNone/>
            </a:pPr>
            <a:r>
              <a:rPr lang="en-US" dirty="0"/>
              <a:t>    There is </a:t>
            </a:r>
            <a:r>
              <a:rPr lang="en-US" b="1" u="sng" dirty="0"/>
              <a:t>no constraint on l’’</a:t>
            </a:r>
            <a:r>
              <a:rPr lang="en-US" dirty="0"/>
              <a:t>.</a:t>
            </a:r>
            <a:endParaRPr lang="en-US"/>
          </a:p>
          <a:p>
            <a:pPr rtl="0"/>
            <a:r>
              <a:rPr lang="en-US" dirty="0"/>
              <a:t>since the ray corresponding to x lies entirely in the plane π’ it must intersect the line L</a:t>
            </a:r>
            <a:endParaRPr lang="en-US"/>
          </a:p>
          <a:p>
            <a:pPr rtl="0"/>
            <a:r>
              <a:rPr lang="en-US" dirty="0"/>
              <a:t>This gives a 3-way intersection between the ray and planes back-projected from point x and lines l and l’ , and so they constitute a point–line–line correspondence.</a:t>
            </a:r>
            <a:endParaRPr lang="en-US"/>
          </a:p>
          <a:p>
            <a:pPr lvl="1" rtl="0"/>
            <a:endParaRPr lang="en-US"/>
          </a:p>
          <a:p>
            <a:pPr rtl="0">
              <a:buNone/>
            </a:pPr>
            <a:endParaRPr lang="en-US" b="1"/>
          </a:p>
          <a:p>
            <a:pPr rtl="0">
              <a:buNone/>
            </a:pPr>
            <a:endParaRPr lang="en-US"/>
          </a:p>
          <a:p>
            <a:pPr rtl="0"/>
            <a:endParaRPr lang="he-IL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Trifocal tensor – </a:t>
            </a:r>
            <a:r>
              <a:rPr lang="en-US" b="1" dirty="0" err="1">
                <a:solidFill>
                  <a:schemeClr val="accent2"/>
                </a:solidFill>
              </a:rPr>
              <a:t>Epipolar</a:t>
            </a:r>
            <a:r>
              <a:rPr lang="en-US" b="1" dirty="0">
                <a:solidFill>
                  <a:schemeClr val="accent2"/>
                </a:solidFill>
              </a:rPr>
              <a:t> lines</a:t>
            </a:r>
            <a:endParaRPr lang="he-IL" b="1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מציין מיקום תוכן 3">
            <a:extLst>
              <a:ext uri="{FF2B5EF4-FFF2-40B4-BE49-F238E27FC236}">
                <a16:creationId xmlns:a16="http://schemas.microsoft.com/office/drawing/2014/main" id="{D52BC2AE-2994-2F17-DDEF-FBED49313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851" y="1812110"/>
            <a:ext cx="5481588" cy="4968552"/>
          </a:xfrm>
        </p:spPr>
        <p:txBody>
          <a:bodyPr/>
          <a:lstStyle/>
          <a:p>
            <a:r>
              <a:rPr lang="en-US" sz="2400" dirty="0"/>
              <a:t>Thus:                            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(15.5)</a:t>
            </a:r>
            <a:endParaRPr lang="en-US" sz="2400" dirty="0"/>
          </a:p>
          <a:p>
            <a:pPr algn="l" rtl="0">
              <a:buNone/>
            </a:pPr>
            <a:r>
              <a:rPr lang="en-US" sz="2400" dirty="0"/>
              <a:t> Because there is </a:t>
            </a:r>
            <a:r>
              <a:rPr lang="en-US" sz="2400" b="1" u="sng" dirty="0"/>
              <a:t>no constraint on l’’</a:t>
            </a:r>
            <a:r>
              <a:rPr lang="en-US" sz="2400" dirty="0"/>
              <a:t>, it’s true for </a:t>
            </a:r>
            <a:r>
              <a:rPr lang="en-US" sz="2400" b="1" dirty="0"/>
              <a:t>any</a:t>
            </a:r>
            <a:r>
              <a:rPr lang="en-US" sz="2400" dirty="0"/>
              <a:t> line l’’ ,and we get                                    </a:t>
            </a:r>
          </a:p>
          <a:p>
            <a:pPr algn="l" rtl="0">
              <a:buNone/>
            </a:pPr>
            <a:endParaRPr lang="en-US" sz="2400" dirty="0"/>
          </a:p>
          <a:p>
            <a:pPr algn="l" rtl="0">
              <a:buNone/>
            </a:pPr>
            <a:r>
              <a:rPr lang="en-US" sz="2400" dirty="0"/>
              <a:t>The same argument holds with the roles of l and l’ reversed</a:t>
            </a:r>
          </a:p>
          <a:p>
            <a:pPr algn="l" rtl="0">
              <a:buNone/>
            </a:pPr>
            <a:r>
              <a:rPr lang="en-US" sz="2400" dirty="0"/>
              <a:t>We will get the following results:</a:t>
            </a:r>
            <a:br>
              <a:rPr lang="en-IL" sz="2400" dirty="0"/>
            </a:br>
            <a:endParaRPr lang="en-US" sz="2400" dirty="0"/>
          </a:p>
          <a:p>
            <a:pPr algn="l" rtl="0"/>
            <a:endParaRPr lang="en-US" dirty="0"/>
          </a:p>
          <a:p>
            <a:pPr lvl="1" algn="l" rtl="0"/>
            <a:endParaRPr lang="en-US" dirty="0"/>
          </a:p>
          <a:p>
            <a:pPr algn="l" rtl="0">
              <a:buNone/>
            </a:pPr>
            <a:endParaRPr lang="en-US" b="1" dirty="0"/>
          </a:p>
          <a:p>
            <a:pPr algn="l" rtl="0">
              <a:buNone/>
            </a:pPr>
            <a:endParaRPr lang="en-US" dirty="0"/>
          </a:p>
          <a:p>
            <a:pPr algn="l" rtl="0"/>
            <a:endParaRPr lang="he-IL" b="1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E73A4F7D-6794-75B0-E3EA-E270923EC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8959" y="1912660"/>
            <a:ext cx="1656184" cy="222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837B6957-5340-6A50-88F3-B88552C2D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3082194"/>
            <a:ext cx="1944216" cy="34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5060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Trifocal tensor – Epipolar lines</a:t>
            </a:r>
            <a:endParaRPr lang="he-IL" b="1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מציין מיקום תוכן 3">
            <a:extLst>
              <a:ext uri="{FF2B5EF4-FFF2-40B4-BE49-F238E27FC236}">
                <a16:creationId xmlns:a16="http://schemas.microsoft.com/office/drawing/2014/main" id="{6CDFD045-207C-912D-D36E-7C390EBE1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86" y="3878144"/>
            <a:ext cx="5626846" cy="2647200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dirty="0"/>
              <a:t>As the point x varies, the corresponding </a:t>
            </a:r>
            <a:r>
              <a:rPr lang="en-US" dirty="0" err="1"/>
              <a:t>epipolar</a:t>
            </a:r>
            <a:r>
              <a:rPr lang="en-US" dirty="0"/>
              <a:t> lines vary, </a:t>
            </a:r>
            <a:r>
              <a:rPr lang="en-US" b="1" dirty="0"/>
              <a:t>but all </a:t>
            </a:r>
            <a:r>
              <a:rPr lang="en-US" b="1" dirty="0" err="1"/>
              <a:t>epipolar</a:t>
            </a:r>
            <a:r>
              <a:rPr lang="en-US" b="1" dirty="0"/>
              <a:t> lines in one image pass through the </a:t>
            </a:r>
            <a:r>
              <a:rPr lang="en-US" b="1" dirty="0" err="1"/>
              <a:t>epipole</a:t>
            </a:r>
            <a:r>
              <a:rPr lang="en-US" dirty="0"/>
              <a:t>. </a:t>
            </a:r>
          </a:p>
          <a:p>
            <a:pPr algn="l" rtl="0"/>
            <a:r>
              <a:rPr lang="en-US" dirty="0"/>
              <a:t>Thus, one may compute this </a:t>
            </a:r>
            <a:r>
              <a:rPr lang="en-US" dirty="0" err="1"/>
              <a:t>epipole</a:t>
            </a:r>
            <a:r>
              <a:rPr lang="en-US" dirty="0"/>
              <a:t> by computing the intersection of the </a:t>
            </a:r>
            <a:r>
              <a:rPr lang="en-US" dirty="0" err="1"/>
              <a:t>epipolar</a:t>
            </a:r>
            <a:r>
              <a:rPr lang="en-US" dirty="0"/>
              <a:t> lines for varying values of x. </a:t>
            </a:r>
          </a:p>
          <a:p>
            <a:pPr algn="l" rtl="0"/>
            <a:r>
              <a:rPr lang="en-US" dirty="0"/>
              <a:t>Three convenient choices of x are the points represented by homogeneous coordinates (1, 0, 0)</a:t>
            </a:r>
            <a:r>
              <a:rPr lang="en-US" baseline="30000" dirty="0"/>
              <a:t>T</a:t>
            </a:r>
            <a:r>
              <a:rPr lang="en-US" dirty="0"/>
              <a:t>, (0, 1, 0)</a:t>
            </a:r>
            <a:r>
              <a:rPr lang="en-US" baseline="30000" dirty="0"/>
              <a:t>T</a:t>
            </a:r>
            <a:r>
              <a:rPr lang="en-US" dirty="0"/>
              <a:t> and (0, 0, 1)</a:t>
            </a:r>
            <a:r>
              <a:rPr lang="en-US" baseline="30000" dirty="0"/>
              <a:t>T</a:t>
            </a:r>
            <a:r>
              <a:rPr lang="en-US" dirty="0"/>
              <a:t>, with                 equal to T1, T2 and T3 respectively for these three choices of x.</a:t>
            </a:r>
          </a:p>
          <a:p>
            <a:pPr algn="l" rtl="0">
              <a:buNone/>
            </a:pPr>
            <a:endParaRPr lang="en-US" b="1" dirty="0"/>
          </a:p>
          <a:p>
            <a:pPr algn="l" rtl="0">
              <a:buNone/>
            </a:pPr>
            <a:endParaRPr lang="en-US" dirty="0"/>
          </a:p>
          <a:p>
            <a:pPr algn="l" rtl="0"/>
            <a:endParaRPr lang="he-IL" b="1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5F5F165-C8AC-14F0-BC06-54E6FFB83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210" y="1916832"/>
            <a:ext cx="5774942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C3F0D7F-E907-4693-631C-5EFDB166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5079" y="5877272"/>
            <a:ext cx="7048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5356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Trifocal tensor – </a:t>
            </a:r>
            <a:r>
              <a:rPr lang="en-US" b="1" dirty="0" err="1">
                <a:solidFill>
                  <a:schemeClr val="accent2"/>
                </a:solidFill>
              </a:rPr>
              <a:t>Epipolar</a:t>
            </a:r>
            <a:r>
              <a:rPr lang="en-US" b="1" dirty="0">
                <a:solidFill>
                  <a:schemeClr val="accent2"/>
                </a:solidFill>
              </a:rPr>
              <a:t> lines</a:t>
            </a:r>
            <a:endParaRPr lang="he-IL" b="1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מציין מיקום תוכן 3">
            <a:extLst>
              <a:ext uri="{FF2B5EF4-FFF2-40B4-BE49-F238E27FC236}">
                <a16:creationId xmlns:a16="http://schemas.microsoft.com/office/drawing/2014/main" id="{E327A6F5-2716-81CF-1A20-F41977C21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68" y="1737360"/>
            <a:ext cx="5531965" cy="5589240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From this we deduce the following important result:</a:t>
            </a:r>
            <a:endParaRPr lang="en-US" b="1" dirty="0"/>
          </a:p>
          <a:p>
            <a:pPr algn="l" rtl="0">
              <a:buNone/>
            </a:pPr>
            <a:endParaRPr lang="en-US" dirty="0"/>
          </a:p>
          <a:p>
            <a:pPr algn="l" rtl="0">
              <a:buNone/>
            </a:pPr>
            <a:endParaRPr lang="en-US" dirty="0"/>
          </a:p>
          <a:p>
            <a:pPr algn="l" rtl="0"/>
            <a:endParaRPr lang="en-IL" dirty="0"/>
          </a:p>
          <a:p>
            <a:pPr algn="l" rtl="0"/>
            <a:r>
              <a:rPr lang="en-US" dirty="0"/>
              <a:t>the </a:t>
            </a:r>
            <a:r>
              <a:rPr lang="en-US" dirty="0" err="1"/>
              <a:t>epipoles</a:t>
            </a:r>
            <a:r>
              <a:rPr lang="en-US" dirty="0"/>
              <a:t> involved here are the </a:t>
            </a:r>
            <a:r>
              <a:rPr lang="en-US" dirty="0" err="1"/>
              <a:t>epipoles</a:t>
            </a:r>
            <a:r>
              <a:rPr lang="en-US" dirty="0"/>
              <a:t> in the second and third images corresponding to the first image centre C.</a:t>
            </a:r>
          </a:p>
          <a:p>
            <a:pPr algn="l" rtl="0"/>
            <a:r>
              <a:rPr lang="en-US" dirty="0"/>
              <a:t>This result would help us for </a:t>
            </a:r>
            <a:r>
              <a:rPr lang="en-US" b="1" dirty="0" err="1"/>
              <a:t>retriving</a:t>
            </a:r>
            <a:r>
              <a:rPr lang="en-US" b="1" dirty="0"/>
              <a:t> the </a:t>
            </a:r>
            <a:r>
              <a:rPr lang="en-US" b="1" dirty="0" err="1"/>
              <a:t>epipoles</a:t>
            </a:r>
            <a:r>
              <a:rPr lang="en-US" b="1" dirty="0"/>
              <a:t> from the trifocal tensor.</a:t>
            </a:r>
            <a:endParaRPr lang="en-US" dirty="0"/>
          </a:p>
          <a:p>
            <a:pPr algn="l" rtl="0">
              <a:buNone/>
            </a:pPr>
            <a:endParaRPr lang="en-US" dirty="0"/>
          </a:p>
          <a:p>
            <a:pPr algn="l" rtl="0"/>
            <a:endParaRPr lang="he-IL" b="1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DF1D7194-5122-6719-2C1B-8F0A8F898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21" y="2204864"/>
            <a:ext cx="5864565" cy="105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5104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50BF1C9-FC75-351C-4293-C89D2A55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0EDDDFA-C16E-D89E-BEB2-B3E34D0A7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FB97DAB-1DF9-BBA4-0B2E-07A4E76FA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" y="1347787"/>
            <a:ext cx="89058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971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Trifocal tensor – Tensor notation</a:t>
            </a:r>
            <a:endParaRPr lang="he-IL" b="1">
              <a:solidFill>
                <a:schemeClr val="accent2"/>
              </a:solidFill>
            </a:endParaRPr>
          </a:p>
        </p:txBody>
      </p:sp>
      <p:sp>
        <p:nvSpPr>
          <p:cNvPr id="4" name="מציין מיקום תוכן 3"/>
          <p:cNvSpPr>
            <a:spLocks noGrp="1"/>
          </p:cNvSpPr>
          <p:nvPr>
            <p:ph idx="1"/>
          </p:nvPr>
        </p:nvSpPr>
        <p:spPr>
          <a:xfrm>
            <a:off x="783153" y="2023962"/>
            <a:ext cx="5023286" cy="3845131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Because the trifocal tensor has three indices, instead of the two indices that a matrix has, it becomes increasingly cumbersome to persevere with this style of matrix notation, and </a:t>
            </a:r>
            <a:r>
              <a:rPr lang="en-US" b="1" dirty="0"/>
              <a:t>we now turn to using standard tensor notation when dealing with the trifocal tensor.</a:t>
            </a:r>
            <a:endParaRPr lang="en-US" b="1"/>
          </a:p>
          <a:p>
            <a:pPr rtl="0">
              <a:buNone/>
            </a:pPr>
            <a:endParaRPr lang="en-US"/>
          </a:p>
          <a:p>
            <a:pPr rtl="0">
              <a:buNone/>
            </a:pPr>
            <a:endParaRPr lang="en-US"/>
          </a:p>
          <a:p>
            <a:pPr rtl="0"/>
            <a:endParaRPr lang="he-IL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תוכן 3"/>
          <p:cNvSpPr>
            <a:spLocks noGrp="1"/>
          </p:cNvSpPr>
          <p:nvPr>
            <p:ph idx="1"/>
          </p:nvPr>
        </p:nvSpPr>
        <p:spPr>
          <a:xfrm>
            <a:off x="323528" y="2332037"/>
            <a:ext cx="8229600" cy="4525963"/>
          </a:xfrm>
        </p:spPr>
        <p:txBody>
          <a:bodyPr>
            <a:normAutofit/>
          </a:bodyPr>
          <a:lstStyle/>
          <a:p>
            <a:pPr algn="l" rtl="0">
              <a:buNone/>
            </a:pPr>
            <a:endParaRPr lang="he-IL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8475658" cy="2099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Trifocal tensor – Tensor notation</a:t>
            </a:r>
            <a:endParaRPr lang="he-IL" b="1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מציין מיקום תוכן 3">
            <a:extLst>
              <a:ext uri="{FF2B5EF4-FFF2-40B4-BE49-F238E27FC236}">
                <a16:creationId xmlns:a16="http://schemas.microsoft.com/office/drawing/2014/main" id="{C95D32F0-5609-5D74-9713-FBAB65DF2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68" y="1844824"/>
            <a:ext cx="5579971" cy="5589240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The definition of tensor we saw earlier:</a:t>
            </a:r>
            <a:endParaRPr lang="en-US" b="1" dirty="0"/>
          </a:p>
          <a:p>
            <a:pPr algn="l" rtl="0">
              <a:buNone/>
            </a:pPr>
            <a:r>
              <a:rPr lang="en-US" dirty="0"/>
              <a:t> </a:t>
            </a:r>
          </a:p>
          <a:p>
            <a:pPr algn="l" rtl="0">
              <a:buNone/>
            </a:pPr>
            <a:endParaRPr lang="en-US" dirty="0"/>
          </a:p>
          <a:p>
            <a:pPr algn="l" rtl="0">
              <a:buNone/>
            </a:pPr>
            <a:r>
              <a:rPr lang="en-US" dirty="0"/>
              <a:t>   in Tensor notation:                                       </a:t>
            </a:r>
          </a:p>
          <a:p>
            <a:pPr algn="l" rtl="0"/>
            <a:r>
              <a:rPr lang="en-US" dirty="0"/>
              <a:t> </a:t>
            </a:r>
          </a:p>
          <a:p>
            <a:pPr algn="l" rtl="0"/>
            <a:r>
              <a:rPr lang="en-US" dirty="0"/>
              <a:t>A pair of particularly important tensors are                </a:t>
            </a:r>
          </a:p>
          <a:p>
            <a:pPr algn="l" rtl="0">
              <a:buNone/>
            </a:pPr>
            <a:r>
              <a:rPr lang="en-US" dirty="0"/>
              <a:t>  and its contravariant counterpart                    .</a:t>
            </a:r>
          </a:p>
          <a:p>
            <a:pPr algn="l" rtl="0"/>
            <a:r>
              <a:rPr lang="en-US" dirty="0"/>
              <a:t>This tensor is used to represent the vector product.</a:t>
            </a:r>
          </a:p>
          <a:p>
            <a:pPr algn="l" rtl="0">
              <a:buNone/>
            </a:pPr>
            <a:endParaRPr lang="en-US" dirty="0"/>
          </a:p>
          <a:p>
            <a:pPr algn="l" rtl="0"/>
            <a:endParaRPr lang="he-IL" b="1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3F0B1E23-6898-22D8-5EFA-73088FC4D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882" y="2255437"/>
            <a:ext cx="3346062" cy="789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C365542-E9D4-DE0E-94EB-1589B969D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5802" y="3066199"/>
            <a:ext cx="2448272" cy="53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149EB01-D291-AC39-96B8-A206285F2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51274" y="4145250"/>
            <a:ext cx="638933" cy="34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19C68591-4907-8523-8F29-E1E415AD9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04695" y="4489291"/>
            <a:ext cx="57606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1621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132909" y="634946"/>
            <a:ext cx="2529396" cy="5055904"/>
          </a:xfrm>
        </p:spPr>
        <p:txBody>
          <a:bodyPr anchor="ctr">
            <a:normAutofit/>
          </a:bodyPr>
          <a:lstStyle/>
          <a:p>
            <a:r>
              <a:rPr lang="en-US" sz="4400" b="1"/>
              <a:t>Motivation</a:t>
            </a:r>
            <a:endParaRPr lang="he-IL" sz="4400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92733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מציין מיקום תוכן 2"/>
          <p:cNvSpPr>
            <a:spLocks/>
          </p:cNvSpPr>
          <p:nvPr/>
        </p:nvSpPr>
        <p:spPr>
          <a:xfrm>
            <a:off x="475059" y="1875377"/>
            <a:ext cx="5092967" cy="273310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spcAft>
                <a:spcPts val="600"/>
              </a:spcAft>
            </a:pPr>
            <a:endParaRPr lang="he-IL"/>
          </a:p>
        </p:txBody>
      </p:sp>
      <p:sp>
        <p:nvSpPr>
          <p:cNvPr id="4" name="מציין מיקום תוכן 2"/>
          <p:cNvSpPr txBox="1">
            <a:spLocks/>
          </p:cNvSpPr>
          <p:nvPr/>
        </p:nvSpPr>
        <p:spPr>
          <a:xfrm>
            <a:off x="475059" y="1722468"/>
            <a:ext cx="5092967" cy="273310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marL="198882" indent="-198882" defTabSz="265176">
              <a:spcBef>
                <a:spcPct val="20000"/>
              </a:spcBef>
              <a:buFont typeface="Arial" pitchFamily="34" charset="0"/>
              <a:buChar char="•"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e-IL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מציין מיקום תוכן 2"/>
          <p:cNvSpPr txBox="1">
            <a:spLocks/>
          </p:cNvSpPr>
          <p:nvPr/>
        </p:nvSpPr>
        <p:spPr>
          <a:xfrm>
            <a:off x="564883" y="1812292"/>
            <a:ext cx="5092967" cy="273310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marL="198882" indent="-198882" defTabSz="265176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85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fundamental matrices provide 21 parameters. Subtract 3 constraints, Thus we have that the trifocal geometry is determined by 18 parameters.</a:t>
            </a:r>
          </a:p>
          <a:p>
            <a:pPr marL="198882" indent="-198882" defTabSz="265176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265176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85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consistent with the straight-forward counting: 3x11 – 15 = 18 (3 camera matrices provide 33 parameters, minus the projective basis) – </a:t>
            </a:r>
            <a:r>
              <a:rPr lang="en-US" sz="1856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will see later.</a:t>
            </a: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e-IL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תוכן 3"/>
          <p:cNvSpPr>
            <a:spLocks noGrp="1"/>
          </p:cNvSpPr>
          <p:nvPr>
            <p:ph idx="1"/>
          </p:nvPr>
        </p:nvSpPr>
        <p:spPr>
          <a:xfrm>
            <a:off x="323528" y="2332037"/>
            <a:ext cx="8229600" cy="4525963"/>
          </a:xfrm>
        </p:spPr>
        <p:txBody>
          <a:bodyPr>
            <a:normAutofit/>
          </a:bodyPr>
          <a:lstStyle/>
          <a:p>
            <a:pPr algn="l" rtl="0">
              <a:buNone/>
            </a:pPr>
            <a:endParaRPr lang="he-IL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2"/>
            <a:ext cx="853440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Trifocal tensor – Tensor notation</a:t>
            </a:r>
            <a:endParaRPr lang="he-IL" b="1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617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מציין מיקום תוכן 3">
            <a:extLst>
              <a:ext uri="{FF2B5EF4-FFF2-40B4-BE49-F238E27FC236}">
                <a16:creationId xmlns:a16="http://schemas.microsoft.com/office/drawing/2014/main" id="{8ACA4F89-A031-1679-461E-08440C6E3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28038"/>
            <a:ext cx="5953028" cy="558924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For example, the line joining two points x</a:t>
            </a:r>
            <a:r>
              <a:rPr lang="en-US" sz="2400" baseline="30000" dirty="0"/>
              <a:t>i</a:t>
            </a:r>
            <a:r>
              <a:rPr lang="en-US" sz="2400" dirty="0"/>
              <a:t> and </a:t>
            </a:r>
            <a:r>
              <a:rPr lang="en-US" sz="2400" dirty="0" err="1"/>
              <a:t>y</a:t>
            </a:r>
            <a:r>
              <a:rPr lang="en-US" sz="2400" baseline="30000" dirty="0" err="1"/>
              <a:t>j</a:t>
            </a:r>
            <a:r>
              <a:rPr lang="en-US" sz="2400" baseline="-25000" dirty="0"/>
              <a:t> </a:t>
            </a:r>
            <a:r>
              <a:rPr lang="en-US" sz="2400" dirty="0"/>
              <a:t>is equal to the cross product x</a:t>
            </a:r>
            <a:r>
              <a:rPr lang="en-US" sz="2400" baseline="30000" dirty="0"/>
              <a:t>i </a:t>
            </a:r>
            <a:r>
              <a:rPr lang="en-US" sz="2400" dirty="0" err="1"/>
              <a:t>y</a:t>
            </a:r>
            <a:r>
              <a:rPr lang="en-US" sz="2400" baseline="30000" dirty="0" err="1"/>
              <a:t>j</a:t>
            </a:r>
            <a:r>
              <a:rPr lang="en-US" sz="2400" baseline="-25000" dirty="0"/>
              <a:t>               </a:t>
            </a:r>
            <a:r>
              <a:rPr lang="en-US" sz="2400" dirty="0"/>
              <a:t>= </a:t>
            </a:r>
            <a:r>
              <a:rPr lang="en-US" sz="2400" dirty="0" err="1"/>
              <a:t>l</a:t>
            </a:r>
            <a:r>
              <a:rPr lang="en-US" sz="2400" baseline="-25000" dirty="0" err="1"/>
              <a:t>k</a:t>
            </a:r>
            <a:endParaRPr lang="en-US" sz="2400" dirty="0"/>
          </a:p>
          <a:p>
            <a:pPr algn="l" rtl="0"/>
            <a:r>
              <a:rPr lang="en-US" sz="2400" dirty="0"/>
              <a:t>The skew-symmetric matrix          </a:t>
            </a:r>
            <a:r>
              <a:rPr lang="en-US" sz="2400" baseline="-25000" dirty="0"/>
              <a:t>   </a:t>
            </a:r>
            <a:r>
              <a:rPr lang="en-US" sz="2400" dirty="0"/>
              <a:t>is written as: </a:t>
            </a:r>
            <a:endParaRPr lang="en-US" sz="2400" b="1" dirty="0"/>
          </a:p>
          <a:p>
            <a:pPr algn="l" rtl="0"/>
            <a:endParaRPr lang="en-US" sz="2400" dirty="0"/>
          </a:p>
          <a:p>
            <a:pPr algn="l" rtl="0"/>
            <a:r>
              <a:rPr lang="en-US" sz="2400" dirty="0"/>
              <a:t>Thus, The </a:t>
            </a:r>
            <a:r>
              <a:rPr lang="en-US" sz="2400" b="1" dirty="0"/>
              <a:t>3-point correspondence </a:t>
            </a:r>
            <a:r>
              <a:rPr lang="en-US" sz="2400" dirty="0"/>
              <a:t>is denoted by: </a:t>
            </a:r>
          </a:p>
          <a:p>
            <a:pPr algn="l" rtl="0">
              <a:buNone/>
            </a:pPr>
            <a:r>
              <a:rPr lang="en-US" sz="2400" dirty="0"/>
              <a:t>                                                                  (15.7)</a:t>
            </a:r>
          </a:p>
          <a:p>
            <a:pPr algn="l" rtl="0">
              <a:buNone/>
            </a:pPr>
            <a:r>
              <a:rPr lang="en-US" sz="2400" dirty="0"/>
              <a:t>   in tensor notation:                                                     </a:t>
            </a:r>
          </a:p>
          <a:p>
            <a:pPr algn="l" rtl="0">
              <a:buNone/>
            </a:pPr>
            <a:r>
              <a:rPr lang="en-US" sz="2400" dirty="0"/>
              <a:t>                                                                                 (*)  </a:t>
            </a:r>
          </a:p>
          <a:p>
            <a:pPr algn="l" rtl="0">
              <a:buNone/>
            </a:pPr>
            <a:r>
              <a:rPr lang="en-US" sz="2400" dirty="0"/>
              <a:t> </a:t>
            </a:r>
          </a:p>
          <a:p>
            <a:pPr algn="l" rtl="0">
              <a:buNone/>
            </a:pPr>
            <a:r>
              <a:rPr lang="en-US" sz="2400" dirty="0"/>
              <a:t>      </a:t>
            </a:r>
          </a:p>
          <a:p>
            <a:pPr algn="l" rtl="0"/>
            <a:endParaRPr lang="en-US" sz="2400" dirty="0"/>
          </a:p>
          <a:p>
            <a:pPr algn="l" rtl="0">
              <a:buNone/>
            </a:pPr>
            <a:endParaRPr lang="en-US" sz="2400" dirty="0"/>
          </a:p>
          <a:p>
            <a:pPr algn="l" rtl="0"/>
            <a:endParaRPr lang="he-IL" sz="2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9447F6-690F-A8DD-F431-2C49D09C6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2159494"/>
            <a:ext cx="638933" cy="34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ABAAD6D7-2285-35B3-7DC4-0482C417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0546" y="2473366"/>
            <a:ext cx="720080" cy="510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59FD8884-F357-49A3-2918-F6E2B7D11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47764" y="2989615"/>
            <a:ext cx="967524" cy="492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557934BF-8386-D075-479A-71B075087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560" y="4198347"/>
            <a:ext cx="3672408" cy="674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A4322171-0134-171E-17DE-79282641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504" y="5291971"/>
            <a:ext cx="5391627" cy="712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13364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132909" y="634946"/>
            <a:ext cx="2529396" cy="5055904"/>
          </a:xfrm>
        </p:spPr>
        <p:txBody>
          <a:bodyPr anchor="ctr">
            <a:normAutofit/>
          </a:bodyPr>
          <a:lstStyle/>
          <a:p>
            <a:r>
              <a:rPr lang="en-US" sz="3700" b="1"/>
              <a:t>Trifocal tensor – </a:t>
            </a:r>
            <a:r>
              <a:rPr lang="en-US" sz="3700" b="1" err="1"/>
              <a:t>Triliniearities</a:t>
            </a:r>
            <a:endParaRPr lang="he-IL" sz="3700" b="1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92733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" name="מציין מיקום תוכן 3">
            <a:extLst>
              <a:ext uri="{FF2B5EF4-FFF2-40B4-BE49-F238E27FC236}">
                <a16:creationId xmlns:a16="http://schemas.microsoft.com/office/drawing/2014/main" id="{37076659-5543-4852-9D48-427B6A509F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3585147"/>
              </p:ext>
            </p:extLst>
          </p:nvPr>
        </p:nvGraphicFramePr>
        <p:xfrm>
          <a:off x="475059" y="639763"/>
          <a:ext cx="5182791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897" name="Rectangle 37896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132909" y="634946"/>
            <a:ext cx="2529396" cy="5055904"/>
          </a:xfrm>
        </p:spPr>
        <p:txBody>
          <a:bodyPr anchor="ctr">
            <a:normAutofit/>
          </a:bodyPr>
          <a:lstStyle/>
          <a:p>
            <a:r>
              <a:rPr lang="en-US" sz="3700" b="1"/>
              <a:t>Trifocal tensor – </a:t>
            </a:r>
            <a:r>
              <a:rPr lang="en-US" sz="3700" b="1" err="1"/>
              <a:t>Trilinearities</a:t>
            </a:r>
            <a:endParaRPr lang="he-IL" sz="3700" b="1"/>
          </a:p>
        </p:txBody>
      </p:sp>
      <p:cxnSp>
        <p:nvCxnSpPr>
          <p:cNvPr id="37899" name="Straight Connector 37898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92733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01" name="Rectangle 37900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903" name="Rectangle 37902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מציין מיקום תוכן 3"/>
          <p:cNvSpPr>
            <a:spLocks/>
          </p:cNvSpPr>
          <p:nvPr/>
        </p:nvSpPr>
        <p:spPr>
          <a:xfrm>
            <a:off x="475059" y="1498126"/>
            <a:ext cx="5182791" cy="333469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269748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suppose both x</a:t>
            </a:r>
            <a:r>
              <a:rPr lang="en-US" kern="12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x</a:t>
            </a:r>
            <a:r>
              <a:rPr lang="en-US" kern="1200" baseline="-25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satisfy the relation, then so does                             </a:t>
            </a:r>
          </a:p>
          <a:p>
            <a:pPr defTabSz="269748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i.e. the relation is linear in its first argument. Similarly, the relation is linear in the second and third argument.</a:t>
            </a:r>
          </a:p>
          <a:p>
            <a:pPr defTabSz="269748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                 consists  9 equations , which 4 of them are linearly independent as </a:t>
            </a: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proved in </a:t>
            </a:r>
            <a:r>
              <a:rPr lang="en-US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Shashua’s</a:t>
            </a: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article: </a:t>
            </a:r>
          </a:p>
          <a:p>
            <a:pPr defTabSz="269748">
              <a:spcAft>
                <a:spcPts val="600"/>
              </a:spcAft>
            </a:pPr>
            <a:r>
              <a:rPr lang="en-US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Algebraic Functions For Recognition  - THEOREM 2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defTabSz="269748">
              <a:spcAft>
                <a:spcPts val="600"/>
              </a:spcAft>
            </a:pPr>
            <a:endParaRPr lang="en-US" sz="106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9748">
              <a:spcAft>
                <a:spcPts val="600"/>
              </a:spcAft>
            </a:pPr>
            <a:endParaRPr lang="en-US" sz="106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spcAft>
                <a:spcPts val="600"/>
              </a:spcAft>
            </a:pPr>
            <a:endParaRPr lang="he-IL" b="1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117758"/>
            <a:ext cx="1331822" cy="188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24171" y="3679481"/>
            <a:ext cx="2388162" cy="32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931" name="Rectangle 3893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33" name="Rectangle 3893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2103875"/>
          </a:xfrm>
        </p:spPr>
        <p:txBody>
          <a:bodyPr>
            <a:normAutofit/>
          </a:bodyPr>
          <a:lstStyle/>
          <a:p>
            <a:r>
              <a:rPr lang="en-US" sz="3100" b="1">
                <a:solidFill>
                  <a:srgbClr val="FFFFFF"/>
                </a:solidFill>
              </a:rPr>
              <a:t>Trifocal tensor – Calculation</a:t>
            </a:r>
            <a:endParaRPr lang="he-IL" sz="3100" b="1">
              <a:solidFill>
                <a:srgbClr val="FFFFFF"/>
              </a:solidFill>
            </a:endParaRPr>
          </a:p>
        </p:txBody>
      </p:sp>
      <p:sp>
        <p:nvSpPr>
          <p:cNvPr id="4" name="מציין מיקום תוכן 3"/>
          <p:cNvSpPr>
            <a:spLocks noGrp="1"/>
          </p:cNvSpPr>
          <p:nvPr>
            <p:ph idx="1"/>
          </p:nvPr>
        </p:nvSpPr>
        <p:spPr>
          <a:xfrm>
            <a:off x="369278" y="2653800"/>
            <a:ext cx="2313633" cy="3335519"/>
          </a:xfrm>
        </p:spPr>
        <p:txBody>
          <a:bodyPr>
            <a:normAutofit/>
          </a:bodyPr>
          <a:lstStyle/>
          <a:p>
            <a:pPr rtl="0"/>
            <a:r>
              <a:rPr lang="en-US" sz="1300">
                <a:solidFill>
                  <a:srgbClr val="FFFFFF"/>
                </a:solidFill>
              </a:rPr>
              <a:t>We used the following algorithm from the course book to retrive the desired epipols:</a:t>
            </a:r>
          </a:p>
          <a:p>
            <a:pPr rtl="0">
              <a:buNone/>
            </a:pPr>
            <a:endParaRPr lang="en-US" sz="1300">
              <a:solidFill>
                <a:srgbClr val="FFFFFF"/>
              </a:solidFill>
            </a:endParaRPr>
          </a:p>
          <a:p>
            <a:pPr rtl="0">
              <a:buNone/>
            </a:pPr>
            <a:endParaRPr lang="en-US" sz="1300">
              <a:solidFill>
                <a:srgbClr val="FFFFFF"/>
              </a:solidFill>
            </a:endParaRPr>
          </a:p>
          <a:p>
            <a:pPr rtl="0"/>
            <a:endParaRPr lang="he-IL" sz="1300" b="1">
              <a:solidFill>
                <a:srgbClr val="FFFFFF"/>
              </a:solidFill>
            </a:endParaRPr>
          </a:p>
        </p:txBody>
      </p:sp>
      <p:sp>
        <p:nvSpPr>
          <p:cNvPr id="38935" name="Rectangle 3893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088059" y="516835"/>
            <a:ext cx="5961769" cy="30601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50BF1C9-FC75-351C-4293-C89D2A55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0EDDDFA-C16E-D89E-BEB2-B3E34D0A7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FB97DAB-1DF9-BBA4-0B2E-07A4E76FA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" y="1347787"/>
            <a:ext cx="89058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034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559410D-59B5-18FD-6D5A-10018D9C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808B2817-595D-F8EA-615F-EA6B38ADB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754523"/>
            <a:ext cx="7543800" cy="220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465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 b="1">
                <a:solidFill>
                  <a:srgbClr val="FFFFFF"/>
                </a:solidFill>
              </a:rPr>
              <a:t>Trifocal tensor – Calculation</a:t>
            </a:r>
            <a:endParaRPr lang="he-IL" sz="3100" b="1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idx="1"/>
          </p:nvPr>
        </p:nvSpPr>
        <p:spPr>
          <a:xfrm>
            <a:off x="3556512" y="605896"/>
            <a:ext cx="4810247" cy="5646208"/>
          </a:xfrm>
        </p:spPr>
        <p:txBody>
          <a:bodyPr anchor="ctr">
            <a:normAutofit/>
          </a:bodyPr>
          <a:lstStyle/>
          <a:p>
            <a:pPr rtl="0"/>
            <a:r>
              <a:rPr lang="en-US" dirty="0"/>
              <a:t>given several point or line correspondences between three images, the complete set of equations generated is of the form At = 0, where t is the 27-vector made up of the entries of the trifocal tensor.</a:t>
            </a:r>
            <a:endParaRPr lang="en-US"/>
          </a:p>
          <a:p>
            <a:pPr rtl="0"/>
            <a:r>
              <a:rPr lang="en-US" dirty="0"/>
              <a:t>As stated before each triple of point correspondence gives 4 linear independent equations.</a:t>
            </a:r>
            <a:endParaRPr lang="en-US"/>
          </a:p>
          <a:p>
            <a:pPr rtl="0"/>
            <a:r>
              <a:rPr lang="en-US" dirty="0"/>
              <a:t>Since T has 27 entries, 26 equations are needed to solve for t up to scale.</a:t>
            </a:r>
            <a:endParaRPr lang="en-US"/>
          </a:p>
          <a:p>
            <a:pPr rtl="0"/>
            <a:endParaRPr lang="en-US"/>
          </a:p>
          <a:p>
            <a:pPr rtl="0">
              <a:buNone/>
            </a:pPr>
            <a:endParaRPr lang="en-US"/>
          </a:p>
          <a:p>
            <a:pPr rtl="0"/>
            <a:endParaRPr lang="he-IL" b="1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US" sz="3100" b="1">
                <a:solidFill>
                  <a:srgbClr val="FFFFFF"/>
                </a:solidFill>
              </a:rPr>
              <a:t>Trifocal tensor – Calculation</a:t>
            </a:r>
            <a:endParaRPr lang="he-IL" sz="3100" b="1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מציין מיקום תוכן 3">
            <a:extLst>
              <a:ext uri="{FF2B5EF4-FFF2-40B4-BE49-F238E27FC236}">
                <a16:creationId xmlns:a16="http://schemas.microsoft.com/office/drawing/2014/main" id="{8027075C-6C5D-A4F9-8270-58628DE56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711" y="899204"/>
            <a:ext cx="5662464" cy="2520280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Thus, we used 7 triples of corresponding points, and performed normalization on the data.</a:t>
            </a:r>
          </a:p>
          <a:p>
            <a:pPr algn="l" rtl="0"/>
            <a:r>
              <a:rPr lang="en-US" dirty="0"/>
              <a:t>That gave us 28 equations and we used </a:t>
            </a:r>
            <a:r>
              <a:rPr lang="en-US" b="1" dirty="0"/>
              <a:t>least-squares</a:t>
            </a:r>
            <a:r>
              <a:rPr lang="en-US" dirty="0"/>
              <a:t> to find the tensor.</a:t>
            </a:r>
          </a:p>
          <a:p>
            <a:pPr algn="l" rtl="0"/>
            <a:r>
              <a:rPr lang="en-US" dirty="0"/>
              <a:t> After finding the tensor, we used result 15.4 to </a:t>
            </a:r>
            <a:r>
              <a:rPr lang="en-US" dirty="0" err="1"/>
              <a:t>retrive</a:t>
            </a:r>
            <a:r>
              <a:rPr lang="en-US" dirty="0"/>
              <a:t> the desired </a:t>
            </a:r>
            <a:r>
              <a:rPr lang="en-US" dirty="0" err="1"/>
              <a:t>epipols</a:t>
            </a:r>
            <a:r>
              <a:rPr lang="en-US" dirty="0"/>
              <a:t>: (The code  and the photos are in a </a:t>
            </a:r>
            <a:r>
              <a:rPr lang="en-US" dirty="0" err="1"/>
              <a:t>jupyter</a:t>
            </a:r>
            <a:r>
              <a:rPr lang="en-US" dirty="0"/>
              <a:t> notebook).</a:t>
            </a:r>
          </a:p>
          <a:p>
            <a:pPr algn="l" rtl="0"/>
            <a:endParaRPr lang="en-US" dirty="0"/>
          </a:p>
          <a:p>
            <a:pPr algn="l" rtl="0">
              <a:buNone/>
            </a:pPr>
            <a:endParaRPr lang="en-US" dirty="0"/>
          </a:p>
          <a:p>
            <a:pPr algn="l" rtl="0"/>
            <a:endParaRPr lang="he-IL" b="1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F7CBDE4-FC04-167B-9739-F46F425EB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7896" y="3762373"/>
            <a:ext cx="5736636" cy="1112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43942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894613" y="634946"/>
            <a:ext cx="2767693" cy="1450757"/>
          </a:xfrm>
        </p:spPr>
        <p:txBody>
          <a:bodyPr>
            <a:normAutofit/>
          </a:bodyPr>
          <a:lstStyle/>
          <a:p>
            <a:r>
              <a:rPr lang="en-US" sz="3000" b="1"/>
              <a:t>Implementation</a:t>
            </a:r>
            <a:endParaRPr lang="he-IL" sz="3000" b="1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F720379C-103F-220C-23D3-51B6C3E23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15" b="3"/>
          <a:stretch/>
        </p:blipFill>
        <p:spPr>
          <a:xfrm>
            <a:off x="475499" y="640081"/>
            <a:ext cx="5182351" cy="531440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19107" y="2085703"/>
            <a:ext cx="26746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מציין מיקום תוכן 3"/>
          <p:cNvSpPr>
            <a:spLocks noGrp="1"/>
          </p:cNvSpPr>
          <p:nvPr>
            <p:ph idx="1"/>
          </p:nvPr>
        </p:nvSpPr>
        <p:spPr>
          <a:xfrm>
            <a:off x="5894613" y="2198913"/>
            <a:ext cx="2767693" cy="3755565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The 3 photos we used:  </a:t>
            </a:r>
            <a:r>
              <a:rPr lang="en-US" b="1" dirty="0"/>
              <a:t>Image 1</a:t>
            </a:r>
          </a:p>
          <a:p>
            <a:pPr marL="0" indent="0" rtl="0">
              <a:buNone/>
            </a:pPr>
            <a:endParaRPr lang="en-US" dirty="0"/>
          </a:p>
          <a:p>
            <a:pPr rtl="0">
              <a:buNone/>
            </a:pPr>
            <a:endParaRPr lang="en-US" dirty="0"/>
          </a:p>
          <a:p>
            <a:pPr rtl="0"/>
            <a:endParaRPr lang="he-IL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29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967" name="Rectangle 40966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132909" y="634946"/>
            <a:ext cx="2529396" cy="5055904"/>
          </a:xfrm>
        </p:spPr>
        <p:txBody>
          <a:bodyPr anchor="ctr">
            <a:normAutofit/>
          </a:bodyPr>
          <a:lstStyle/>
          <a:p>
            <a:r>
              <a:rPr lang="en-US" sz="4400" b="1"/>
              <a:t>Motivation</a:t>
            </a:r>
            <a:endParaRPr lang="he-IL" sz="4400" b="1"/>
          </a:p>
        </p:txBody>
      </p:sp>
      <p:cxnSp>
        <p:nvCxnSpPr>
          <p:cNvPr id="40969" name="Straight Connector 40968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92733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71" name="Rectangle 40970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973" name="Rectangle 40972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מציין מיקום תוכן 2"/>
          <p:cNvSpPr>
            <a:spLocks/>
          </p:cNvSpPr>
          <p:nvPr/>
        </p:nvSpPr>
        <p:spPr>
          <a:xfrm>
            <a:off x="475059" y="1889757"/>
            <a:ext cx="5036198" cy="270264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spcAft>
                <a:spcPts val="600"/>
              </a:spcAft>
            </a:pPr>
            <a:endParaRPr lang="he-IL"/>
          </a:p>
        </p:txBody>
      </p:sp>
      <p:sp>
        <p:nvSpPr>
          <p:cNvPr id="4" name="מציין מיקום תוכן 2"/>
          <p:cNvSpPr txBox="1">
            <a:spLocks/>
          </p:cNvSpPr>
          <p:nvPr/>
        </p:nvSpPr>
        <p:spPr>
          <a:xfrm>
            <a:off x="475059" y="1738552"/>
            <a:ext cx="5036198" cy="2702641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marL="198882" indent="-198882" defTabSz="265176">
              <a:spcBef>
                <a:spcPct val="20000"/>
              </a:spcBef>
              <a:buFont typeface="Arial" pitchFamily="34" charset="0"/>
              <a:buChar char="•"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e-IL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מציין מיקום תוכן 2"/>
          <p:cNvSpPr txBox="1">
            <a:spLocks/>
          </p:cNvSpPr>
          <p:nvPr/>
        </p:nvSpPr>
        <p:spPr>
          <a:xfrm>
            <a:off x="563882" y="1827375"/>
            <a:ext cx="5036198" cy="2702641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marL="198882" indent="-198882" defTabSz="265176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85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what Goes Wrong? When the three camera centers </a:t>
            </a:r>
            <a:r>
              <a:rPr lang="en-US" sz="1856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collinear:</a:t>
            </a:r>
          </a:p>
          <a:p>
            <a:pPr marL="198882" indent="-198882" defTabSz="265176">
              <a:spcBef>
                <a:spcPct val="20000"/>
              </a:spcBef>
              <a:buFont typeface="Arial" pitchFamily="34" charset="0"/>
              <a:buChar char="•"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265176">
              <a:spcBef>
                <a:spcPct val="20000"/>
              </a:spcBef>
              <a:buFont typeface="Arial" pitchFamily="34" charset="0"/>
              <a:buChar char="•"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e-IL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215" y="2619887"/>
            <a:ext cx="5140635" cy="1904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894613" y="634946"/>
            <a:ext cx="2767693" cy="1450757"/>
          </a:xfrm>
        </p:spPr>
        <p:txBody>
          <a:bodyPr>
            <a:normAutofit/>
          </a:bodyPr>
          <a:lstStyle/>
          <a:p>
            <a:r>
              <a:rPr lang="en-US" sz="3000" b="1"/>
              <a:t>Implementation</a:t>
            </a:r>
            <a:endParaRPr lang="he-IL" sz="3000" b="1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06C151C-21B2-1F91-DE75-EB65B4164F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65" r="6460" b="-1"/>
          <a:stretch/>
        </p:blipFill>
        <p:spPr>
          <a:xfrm>
            <a:off x="475499" y="640081"/>
            <a:ext cx="5182351" cy="531440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19107" y="2085703"/>
            <a:ext cx="26746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מציין מיקום תוכן 3"/>
          <p:cNvSpPr>
            <a:spLocks noGrp="1"/>
          </p:cNvSpPr>
          <p:nvPr>
            <p:ph idx="1"/>
          </p:nvPr>
        </p:nvSpPr>
        <p:spPr>
          <a:xfrm>
            <a:off x="5894613" y="2198913"/>
            <a:ext cx="2767693" cy="3755565"/>
          </a:xfrm>
        </p:spPr>
        <p:txBody>
          <a:bodyPr>
            <a:normAutofit/>
          </a:bodyPr>
          <a:lstStyle/>
          <a:p>
            <a:pPr rtl="0"/>
            <a:r>
              <a:rPr lang="en-US" b="1" dirty="0"/>
              <a:t>Image 2</a:t>
            </a:r>
            <a:endParaRPr lang="en-US" b="1"/>
          </a:p>
          <a:p>
            <a:pPr marL="0" indent="0" rtl="0">
              <a:buNone/>
            </a:pPr>
            <a:endParaRPr lang="en-US"/>
          </a:p>
          <a:p>
            <a:pPr rtl="0">
              <a:buNone/>
            </a:pPr>
            <a:endParaRPr lang="en-US"/>
          </a:p>
          <a:p>
            <a:pPr rtl="0"/>
            <a:endParaRPr lang="he-IL" b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606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894613" y="634946"/>
            <a:ext cx="2767693" cy="1450757"/>
          </a:xfrm>
        </p:spPr>
        <p:txBody>
          <a:bodyPr>
            <a:normAutofit/>
          </a:bodyPr>
          <a:lstStyle/>
          <a:p>
            <a:r>
              <a:rPr lang="en-US" sz="3000" b="1"/>
              <a:t>Implementation</a:t>
            </a:r>
            <a:endParaRPr lang="he-IL" sz="3000" b="1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6B666F3E-99D0-F691-38ED-BB6028B54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05" r="11492" b="2"/>
          <a:stretch/>
        </p:blipFill>
        <p:spPr>
          <a:xfrm>
            <a:off x="475499" y="640081"/>
            <a:ext cx="5182351" cy="5314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19107" y="2085703"/>
            <a:ext cx="26746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מציין מיקום תוכן 3"/>
          <p:cNvSpPr>
            <a:spLocks noGrp="1"/>
          </p:cNvSpPr>
          <p:nvPr>
            <p:ph idx="1"/>
          </p:nvPr>
        </p:nvSpPr>
        <p:spPr>
          <a:xfrm>
            <a:off x="5894613" y="2198913"/>
            <a:ext cx="2767693" cy="3755565"/>
          </a:xfrm>
        </p:spPr>
        <p:txBody>
          <a:bodyPr>
            <a:normAutofit/>
          </a:bodyPr>
          <a:lstStyle/>
          <a:p>
            <a:pPr rtl="0"/>
            <a:r>
              <a:rPr lang="en-US" b="1"/>
              <a:t>Image 3</a:t>
            </a:r>
          </a:p>
          <a:p>
            <a:pPr marL="0" indent="0" rtl="0">
              <a:buNone/>
            </a:pPr>
            <a:endParaRPr lang="en-US"/>
          </a:p>
          <a:p>
            <a:pPr rtl="0">
              <a:buNone/>
            </a:pPr>
            <a:endParaRPr lang="en-US"/>
          </a:p>
          <a:p>
            <a:pPr rtl="0"/>
            <a:endParaRPr lang="he-IL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559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b="1" dirty="0"/>
              <a:t>Implementation</a:t>
            </a:r>
            <a:endParaRPr lang="he-IL" b="1" dirty="0"/>
          </a:p>
        </p:txBody>
      </p:sp>
      <p:sp>
        <p:nvSpPr>
          <p:cNvPr id="4" name="מציין מיקום תוכן 3"/>
          <p:cNvSpPr>
            <a:spLocks/>
          </p:cNvSpPr>
          <p:nvPr/>
        </p:nvSpPr>
        <p:spPr>
          <a:xfrm>
            <a:off x="1652458" y="2098515"/>
            <a:ext cx="5884328" cy="378608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06324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using some code implementing the algorithms we discussed about (in the added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jupyter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notebook), we got the following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epipols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defTabSz="306324">
              <a:spcAft>
                <a:spcPts val="600"/>
              </a:spcAft>
            </a:pPr>
            <a:endParaRPr lang="en-US" sz="120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06324">
              <a:spcAft>
                <a:spcPts val="600"/>
              </a:spcAft>
            </a:pPr>
            <a:endParaRPr lang="en-US" sz="120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06324">
              <a:spcAft>
                <a:spcPts val="600"/>
              </a:spcAft>
            </a:pPr>
            <a:endParaRPr lang="en-US" sz="120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06324">
              <a:spcAft>
                <a:spcPts val="600"/>
              </a:spcAft>
            </a:pPr>
            <a:endParaRPr lang="en-US" sz="120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spcAft>
                <a:spcPts val="600"/>
              </a:spcAft>
            </a:pPr>
            <a:endParaRPr lang="he-IL" b="1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C856477-2529-E814-0F14-B83B4E656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62" y="3429000"/>
            <a:ext cx="7005856" cy="9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604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b="1" dirty="0"/>
              <a:t>Visualization of the results</a:t>
            </a:r>
            <a:endParaRPr lang="he-IL" b="1" dirty="0"/>
          </a:p>
        </p:txBody>
      </p:sp>
      <p:sp>
        <p:nvSpPr>
          <p:cNvPr id="4" name="מציין מיקום תוכן 3"/>
          <p:cNvSpPr>
            <a:spLocks/>
          </p:cNvSpPr>
          <p:nvPr/>
        </p:nvSpPr>
        <p:spPr>
          <a:xfrm>
            <a:off x="1677532" y="2130781"/>
            <a:ext cx="5834180" cy="375381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06324">
              <a:spcAft>
                <a:spcPts val="600"/>
              </a:spcAft>
            </a:pPr>
            <a:endParaRPr lang="en-US" sz="120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06324">
              <a:spcAft>
                <a:spcPts val="600"/>
              </a:spcAft>
            </a:pPr>
            <a:endParaRPr lang="en-US" sz="120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06324">
              <a:spcAft>
                <a:spcPts val="600"/>
              </a:spcAft>
            </a:pPr>
            <a:endParaRPr lang="en-US" sz="120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spcAft>
                <a:spcPts val="600"/>
              </a:spcAft>
            </a:pPr>
            <a:endParaRPr lang="he-IL" b="1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7BCCA5F-770B-B479-64EB-1406B1D6A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871" y="2517674"/>
            <a:ext cx="4557165" cy="326157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0833C11-E2F2-642F-06CC-BCD7E375F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595" y="2098515"/>
            <a:ext cx="4607289" cy="3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398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b="1" dirty="0"/>
              <a:t>Visualization of the results</a:t>
            </a:r>
            <a:endParaRPr lang="he-IL" b="1" dirty="0"/>
          </a:p>
        </p:txBody>
      </p:sp>
      <p:sp>
        <p:nvSpPr>
          <p:cNvPr id="4" name="מציין מיקום תוכן 3"/>
          <p:cNvSpPr>
            <a:spLocks/>
          </p:cNvSpPr>
          <p:nvPr/>
        </p:nvSpPr>
        <p:spPr>
          <a:xfrm>
            <a:off x="1652458" y="2098515"/>
            <a:ext cx="5884328" cy="378608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06324">
              <a:spcAft>
                <a:spcPts val="600"/>
              </a:spcAft>
            </a:pPr>
            <a:endParaRPr lang="en-US" sz="120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06324">
              <a:spcAft>
                <a:spcPts val="600"/>
              </a:spcAft>
            </a:pPr>
            <a:endParaRPr lang="en-US" sz="120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06324">
              <a:spcAft>
                <a:spcPts val="600"/>
              </a:spcAft>
            </a:pPr>
            <a:endParaRPr lang="en-US" sz="120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spcAft>
                <a:spcPts val="600"/>
              </a:spcAft>
            </a:pPr>
            <a:endParaRPr lang="he-IL" b="1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28727BF-B85D-1162-0064-EEE5DDF59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959" y="2115721"/>
            <a:ext cx="3867989" cy="266758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F4039A46-1737-CF42-5080-F280B702A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543" y="2341804"/>
            <a:ext cx="4553105" cy="338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959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b="1" dirty="0"/>
              <a:t>Limitations</a:t>
            </a:r>
            <a:endParaRPr lang="he-IL" b="1" dirty="0"/>
          </a:p>
        </p:txBody>
      </p:sp>
      <p:graphicFrame>
        <p:nvGraphicFramePr>
          <p:cNvPr id="6" name="מציין מיקום תוכן 3">
            <a:extLst>
              <a:ext uri="{FF2B5EF4-FFF2-40B4-BE49-F238E27FC236}">
                <a16:creationId xmlns:a16="http://schemas.microsoft.com/office/drawing/2014/main" id="{E7C98C9E-CA31-D7F0-6F00-90EB4788A1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818473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b="1" dirty="0"/>
              <a:t>Limitations</a:t>
            </a:r>
            <a:endParaRPr lang="he-IL" b="1" dirty="0"/>
          </a:p>
        </p:txBody>
      </p:sp>
      <p:graphicFrame>
        <p:nvGraphicFramePr>
          <p:cNvPr id="6" name="מציין מיקום תוכן 3">
            <a:extLst>
              <a:ext uri="{FF2B5EF4-FFF2-40B4-BE49-F238E27FC236}">
                <a16:creationId xmlns:a16="http://schemas.microsoft.com/office/drawing/2014/main" id="{FACB057C-0467-EFF6-0E2A-FC58DDE845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320840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b="1" dirty="0"/>
              <a:t>Summary</a:t>
            </a:r>
            <a:endParaRPr lang="he-IL" b="1" dirty="0"/>
          </a:p>
        </p:txBody>
      </p:sp>
      <p:graphicFrame>
        <p:nvGraphicFramePr>
          <p:cNvPr id="6" name="מציין מיקום תוכן 3">
            <a:extLst>
              <a:ext uri="{FF2B5EF4-FFF2-40B4-BE49-F238E27FC236}">
                <a16:creationId xmlns:a16="http://schemas.microsoft.com/office/drawing/2014/main" id="{37E23233-A0C2-0AC1-9B01-22F7ECB880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0308616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b="1" dirty="0"/>
              <a:t>Applications</a:t>
            </a:r>
            <a:endParaRPr lang="he-IL" b="1" dirty="0"/>
          </a:p>
        </p:txBody>
      </p:sp>
      <p:graphicFrame>
        <p:nvGraphicFramePr>
          <p:cNvPr id="6" name="מציין מיקום תוכן 3">
            <a:extLst>
              <a:ext uri="{FF2B5EF4-FFF2-40B4-BE49-F238E27FC236}">
                <a16:creationId xmlns:a16="http://schemas.microsoft.com/office/drawing/2014/main" id="{E08319B5-B685-330B-F3BF-3FA6466059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8291416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US" b="1" dirty="0"/>
              <a:t>References</a:t>
            </a:r>
            <a:endParaRPr lang="he-IL" b="1" dirty="0"/>
          </a:p>
        </p:txBody>
      </p:sp>
      <p:graphicFrame>
        <p:nvGraphicFramePr>
          <p:cNvPr id="6" name="מציין מיקום תוכן 3">
            <a:extLst>
              <a:ext uri="{FF2B5EF4-FFF2-40B4-BE49-F238E27FC236}">
                <a16:creationId xmlns:a16="http://schemas.microsoft.com/office/drawing/2014/main" id="{8FE0CA87-A176-2E61-DB91-2489281863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9487153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967" name="Rectangle 40966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132909" y="634946"/>
            <a:ext cx="2529396" cy="5055904"/>
          </a:xfrm>
        </p:spPr>
        <p:txBody>
          <a:bodyPr anchor="ctr">
            <a:normAutofit/>
          </a:bodyPr>
          <a:lstStyle/>
          <a:p>
            <a:r>
              <a:rPr lang="en-US" sz="4400" b="1"/>
              <a:t>Motivation</a:t>
            </a:r>
            <a:endParaRPr lang="he-IL" sz="4400" b="1"/>
          </a:p>
        </p:txBody>
      </p:sp>
      <p:cxnSp>
        <p:nvCxnSpPr>
          <p:cNvPr id="40969" name="Straight Connector 40968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92733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71" name="Rectangle 40970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973" name="Rectangle 40972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מציין מיקום תוכן 2"/>
          <p:cNvSpPr>
            <a:spLocks/>
          </p:cNvSpPr>
          <p:nvPr/>
        </p:nvSpPr>
        <p:spPr>
          <a:xfrm>
            <a:off x="475059" y="1889757"/>
            <a:ext cx="5036198" cy="270264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265176">
              <a:spcAft>
                <a:spcPts val="600"/>
              </a:spcAft>
            </a:pPr>
            <a:endParaRPr lang="en-US" sz="104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spcAft>
                <a:spcPts val="600"/>
              </a:spcAft>
            </a:pPr>
            <a:endParaRPr lang="he-IL"/>
          </a:p>
        </p:txBody>
      </p:sp>
      <p:sp>
        <p:nvSpPr>
          <p:cNvPr id="4" name="מציין מיקום תוכן 2"/>
          <p:cNvSpPr txBox="1">
            <a:spLocks/>
          </p:cNvSpPr>
          <p:nvPr/>
        </p:nvSpPr>
        <p:spPr>
          <a:xfrm>
            <a:off x="475059" y="1738552"/>
            <a:ext cx="5036198" cy="2702641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marL="198882" indent="-198882" defTabSz="265176">
              <a:spcBef>
                <a:spcPct val="20000"/>
              </a:spcBef>
              <a:buFont typeface="Arial" pitchFamily="34" charset="0"/>
              <a:buChar char="•"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98882" indent="-198882" defTabSz="530352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5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e-IL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B49D5FA-CB19-9513-0820-2258D7AF2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058" y="1647109"/>
            <a:ext cx="5036199" cy="3045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78586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76672"/>
            <a:ext cx="8519345" cy="5616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</a:t>
            </a:r>
            <a:endParaRPr lang="he-IL" b="1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51520" y="1600201"/>
            <a:ext cx="8640960" cy="4637111"/>
          </a:xfrm>
        </p:spPr>
        <p:txBody>
          <a:bodyPr>
            <a:normAutofit/>
          </a:bodyPr>
          <a:lstStyle/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4" name="מציין מיקום תוכן 2"/>
          <p:cNvSpPr txBox="1">
            <a:spLocks/>
          </p:cNvSpPr>
          <p:nvPr/>
        </p:nvSpPr>
        <p:spPr>
          <a:xfrm>
            <a:off x="251520" y="1340768"/>
            <a:ext cx="8640960" cy="4637111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marL="342900" lvl="0" indent="-342900" algn="l" rtl="0">
              <a:spcBef>
                <a:spcPct val="20000"/>
              </a:spcBef>
              <a:buFont typeface="Arial" pitchFamily="34" charset="0"/>
              <a:buChar char="•"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e-IL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מציין מיקום תוכן 2"/>
          <p:cNvSpPr txBox="1">
            <a:spLocks/>
          </p:cNvSpPr>
          <p:nvPr/>
        </p:nvSpPr>
        <p:spPr>
          <a:xfrm>
            <a:off x="403920" y="1493168"/>
            <a:ext cx="8640960" cy="4637111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marL="342900" lvl="0" indent="-342900" algn="l" rtl="0">
              <a:spcBef>
                <a:spcPct val="20000"/>
              </a:spcBef>
              <a:buFont typeface="Arial" pitchFamily="34" charset="0"/>
              <a:buChar char="•"/>
            </a:pPr>
            <a:endParaRPr lang="en-US" sz="3200" dirty="0"/>
          </a:p>
          <a:p>
            <a:pPr marL="342900" lvl="0" indent="-342900" algn="l" rtl="0">
              <a:spcBef>
                <a:spcPct val="20000"/>
              </a:spcBef>
              <a:buFont typeface="Arial" pitchFamily="34" charset="0"/>
              <a:buChar char="•"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he-IL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428" y="727721"/>
            <a:ext cx="8208912" cy="5342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6394</TotalTime>
  <Words>4991</Words>
  <Application>Microsoft Office PowerPoint</Application>
  <PresentationFormat>‫הצגה על המסך (4:3)</PresentationFormat>
  <Paragraphs>669</Paragraphs>
  <Slides>80</Slides>
  <Notes>68</Notes>
  <HiddenSlides>22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Retrospect</vt:lpstr>
      <vt:lpstr>Final Project in Computer Vision 3D</vt:lpstr>
      <vt:lpstr>Goal</vt:lpstr>
      <vt:lpstr>Method</vt:lpstr>
      <vt:lpstr>Motivation</vt:lpstr>
      <vt:lpstr>Motivation</vt:lpstr>
      <vt:lpstr>Motivation</vt:lpstr>
      <vt:lpstr>Motivation</vt:lpstr>
      <vt:lpstr>Motivation</vt:lpstr>
      <vt:lpstr>Motivation</vt:lpstr>
      <vt:lpstr>Trifocal tensor – Trilinearities</vt:lpstr>
      <vt:lpstr>Trifocal tensor – Trilinearities</vt:lpstr>
      <vt:lpstr>מצגת של PowerPoint‏</vt:lpstr>
      <vt:lpstr>Trifocal tensor – Calculation</vt:lpstr>
      <vt:lpstr>The geometric basis for the trifocal tensor</vt:lpstr>
      <vt:lpstr>The geometric basis for the trifocal tensor</vt:lpstr>
      <vt:lpstr>The geometric basis for the trifocal tensor</vt:lpstr>
      <vt:lpstr>The geometric basis for the trifocal tensor – algebraic constraints</vt:lpstr>
      <vt:lpstr>The geometric basis for the trifocal tensor – algebraic constraints</vt:lpstr>
      <vt:lpstr>The geometric basis for the trifocal tensor – algebraic constraints</vt:lpstr>
      <vt:lpstr>The geometric basis for the trifocal tensor – algebraic constraints</vt:lpstr>
      <vt:lpstr>מצגת של PowerPoint‏</vt:lpstr>
      <vt:lpstr>מצגת של PowerPoint‏</vt:lpstr>
      <vt:lpstr>The geometric basis for the trifocal tensor – algebraic constraints</vt:lpstr>
      <vt:lpstr>The geometric basis for the trifocal tensor – algebraic constraints</vt:lpstr>
      <vt:lpstr>The geometric basis for the trifocal tensor – algebraic constraints</vt:lpstr>
      <vt:lpstr>The geometric basis for the trifocal tensor – algebraic constraints</vt:lpstr>
      <vt:lpstr>The geometric basis for the trifocal tensor – algebraic constraints</vt:lpstr>
      <vt:lpstr>The geometric basis for the trifocal tensor – algebraic constraints</vt:lpstr>
      <vt:lpstr>The geometric basis for the trifocal tensor – algebraic constraints</vt:lpstr>
      <vt:lpstr>Trifocal tensor – Degrees of Freedom</vt:lpstr>
      <vt:lpstr>Trifocal tensor – Degrees of Freedom</vt:lpstr>
      <vt:lpstr>Trifocal tensor – Homographies induced by a plane</vt:lpstr>
      <vt:lpstr>Trifocal tensor – Homographies induced by a plane</vt:lpstr>
      <vt:lpstr>Trifocal tensor – Homographies induced by a plane</vt:lpstr>
      <vt:lpstr>Trifocal tensor – Homographies induced by a plane</vt:lpstr>
      <vt:lpstr>מצגת של PowerPoint‏</vt:lpstr>
      <vt:lpstr>Trifocal tensor – Homographies induced by a plane</vt:lpstr>
      <vt:lpstr>Trifocal tensor – Homographies induced by a plane</vt:lpstr>
      <vt:lpstr>Trifocal tensor – Point and line incidence relations</vt:lpstr>
      <vt:lpstr>Trifocal tensor – Point and line incidence relations</vt:lpstr>
      <vt:lpstr>מצגת של PowerPoint‏</vt:lpstr>
      <vt:lpstr>Trifocal tensor – Point and line incidence relations</vt:lpstr>
      <vt:lpstr>Trifocal tensor – Point and line incidence relations</vt:lpstr>
      <vt:lpstr>Trifocal tensor – Point and line incidence relations</vt:lpstr>
      <vt:lpstr>Trifocal tensor – Point and line incidence relations</vt:lpstr>
      <vt:lpstr>Trifocal tensor – Point and line incidence relations</vt:lpstr>
      <vt:lpstr>Trifocal tensor – Point and line incidence relations</vt:lpstr>
      <vt:lpstr>Trifocal tensor – Epipolar lines</vt:lpstr>
      <vt:lpstr>מצגת של PowerPoint‏</vt:lpstr>
      <vt:lpstr>Trifocal tensor – Epipolar lines</vt:lpstr>
      <vt:lpstr>Trifocal tensor – Epipolar lines</vt:lpstr>
      <vt:lpstr>Trifocal tensor – Epipolar lines</vt:lpstr>
      <vt:lpstr>Trifocal tensor – Epipolar lines</vt:lpstr>
      <vt:lpstr>Trifocal tensor – Epipolar lines</vt:lpstr>
      <vt:lpstr>Trifocal tensor – Epipolar lines</vt:lpstr>
      <vt:lpstr>מצגת של PowerPoint‏</vt:lpstr>
      <vt:lpstr>Trifocal tensor – Tensor notation</vt:lpstr>
      <vt:lpstr>מצגת של PowerPoint‏</vt:lpstr>
      <vt:lpstr>Trifocal tensor – Tensor notation</vt:lpstr>
      <vt:lpstr>מצגת של PowerPoint‏</vt:lpstr>
      <vt:lpstr>Trifocal tensor – Tensor notation</vt:lpstr>
      <vt:lpstr>Trifocal tensor – Triliniearities</vt:lpstr>
      <vt:lpstr>Trifocal tensor – Trilinearities</vt:lpstr>
      <vt:lpstr>Trifocal tensor – Calculation</vt:lpstr>
      <vt:lpstr>מצגת של PowerPoint‏</vt:lpstr>
      <vt:lpstr>מצגת של PowerPoint‏</vt:lpstr>
      <vt:lpstr>Trifocal tensor – Calculation</vt:lpstr>
      <vt:lpstr>Trifocal tensor – Calculation</vt:lpstr>
      <vt:lpstr>Implementation</vt:lpstr>
      <vt:lpstr>Implementation</vt:lpstr>
      <vt:lpstr>Implementation</vt:lpstr>
      <vt:lpstr>Implementation</vt:lpstr>
      <vt:lpstr>Visualization of the results</vt:lpstr>
      <vt:lpstr>Visualization of the results</vt:lpstr>
      <vt:lpstr>Limitations</vt:lpstr>
      <vt:lpstr>Limitations</vt:lpstr>
      <vt:lpstr>Summary</vt:lpstr>
      <vt:lpstr>Applications</vt:lpstr>
      <vt:lpstr>References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in Computer Vision 3D</dc:title>
  <dc:creator>momi</dc:creator>
  <cp:lastModifiedBy>eyal barel</cp:lastModifiedBy>
  <cp:revision>79</cp:revision>
  <dcterms:created xsi:type="dcterms:W3CDTF">2023-09-28T15:13:53Z</dcterms:created>
  <dcterms:modified xsi:type="dcterms:W3CDTF">2024-01-25T15:20:08Z</dcterms:modified>
</cp:coreProperties>
</file>